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256" r:id="rId5"/>
    <p:sldId id="259" r:id="rId6"/>
    <p:sldId id="268" r:id="rId7"/>
    <p:sldId id="258" r:id="rId8"/>
    <p:sldId id="260" r:id="rId9"/>
    <p:sldId id="263" r:id="rId10"/>
    <p:sldId id="262" r:id="rId11"/>
    <p:sldId id="267" r:id="rId12"/>
    <p:sldId id="275" r:id="rId13"/>
    <p:sldId id="270" r:id="rId14"/>
    <p:sldId id="273" r:id="rId1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5" autoAdjust="0"/>
    <p:restoredTop sz="83215" autoAdjust="0"/>
  </p:normalViewPr>
  <p:slideViewPr>
    <p:cSldViewPr snapToGrid="0">
      <p:cViewPr varScale="1">
        <p:scale>
          <a:sx n="49" d="100"/>
          <a:sy n="49" d="100"/>
        </p:scale>
        <p:origin x="1268" y="48"/>
      </p:cViewPr>
      <p:guideLst/>
    </p:cSldViewPr>
  </p:slideViewPr>
  <p:outlineViewPr>
    <p:cViewPr>
      <p:scale>
        <a:sx n="33" d="100"/>
        <a:sy n="33" d="100"/>
      </p:scale>
      <p:origin x="0" y="-9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3C6C1-D753-427E-818F-EEE3CB875276}" type="datetimeFigureOut">
              <a:rPr lang="nl-NL" smtClean="0"/>
              <a:t>26-6-2023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2375FE-0DFB-4566-A56A-35DBA9C00AAF}" type="slidenum">
              <a:rPr lang="nl-NL" smtClean="0"/>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Also</a:t>
            </a:r>
            <a:r>
              <a:rPr lang="nl-NL" baseline="0" dirty="0"/>
              <a:t> telling </a:t>
            </a:r>
            <a:r>
              <a:rPr lang="nl-NL" baseline="0" dirty="0" err="1"/>
              <a:t>something</a:t>
            </a:r>
            <a:r>
              <a:rPr lang="nl-NL" baseline="0" dirty="0"/>
              <a:t> </a:t>
            </a:r>
            <a:r>
              <a:rPr lang="nl-NL" baseline="0" dirty="0" err="1"/>
              <a:t>about</a:t>
            </a:r>
            <a:r>
              <a:rPr lang="nl-NL" baseline="0" dirty="0"/>
              <a:t> </a:t>
            </a:r>
            <a:r>
              <a:rPr lang="nl-NL" baseline="0" dirty="0" err="1"/>
              <a:t>ourself</a:t>
            </a:r>
            <a:r>
              <a:rPr lang="nl-NL" baseline="0" dirty="0"/>
              <a:t> </a:t>
            </a:r>
            <a:endParaRPr lang="nl-NL" dirty="0"/>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1</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Some</a:t>
            </a:r>
            <a:r>
              <a:rPr lang="nl-NL" baseline="0" dirty="0"/>
              <a:t> </a:t>
            </a:r>
            <a:r>
              <a:rPr lang="nl-NL" baseline="0" dirty="0" err="1"/>
              <a:t>questions</a:t>
            </a:r>
            <a:r>
              <a:rPr lang="nl-NL" baseline="0" dirty="0"/>
              <a:t> </a:t>
            </a:r>
            <a:r>
              <a:rPr lang="nl-NL" baseline="0" dirty="0" err="1"/>
              <a:t>to</a:t>
            </a:r>
            <a:r>
              <a:rPr lang="nl-NL" baseline="0" dirty="0"/>
              <a:t> discover </a:t>
            </a:r>
            <a:r>
              <a:rPr lang="nl-NL" baseline="0" dirty="0" err="1"/>
              <a:t>how</a:t>
            </a:r>
            <a:r>
              <a:rPr lang="nl-NL" baseline="0" dirty="0"/>
              <a:t> </a:t>
            </a:r>
            <a:r>
              <a:rPr lang="nl-NL" baseline="0" dirty="0" err="1"/>
              <a:t>much</a:t>
            </a:r>
            <a:r>
              <a:rPr lang="nl-NL" baseline="0" dirty="0"/>
              <a:t> </a:t>
            </a:r>
            <a:r>
              <a:rPr lang="nl-NL" baseline="0" dirty="0" err="1"/>
              <a:t>knowledge</a:t>
            </a:r>
            <a:r>
              <a:rPr lang="nl-NL" baseline="0" dirty="0"/>
              <a:t> does </a:t>
            </a:r>
            <a:r>
              <a:rPr lang="nl-NL" baseline="0" dirty="0" err="1"/>
              <a:t>the</a:t>
            </a:r>
            <a:r>
              <a:rPr lang="nl-NL" baseline="0" dirty="0"/>
              <a:t> </a:t>
            </a:r>
            <a:r>
              <a:rPr lang="en-GB" baseline="0" noProof="0" dirty="0"/>
              <a:t>audience</a:t>
            </a:r>
            <a:r>
              <a:rPr lang="nl-NL" baseline="0" dirty="0"/>
              <a:t> have </a:t>
            </a:r>
            <a:r>
              <a:rPr lang="nl-NL" baseline="0" dirty="0" err="1"/>
              <a:t>about</a:t>
            </a:r>
            <a:r>
              <a:rPr lang="nl-NL" baseline="0" dirty="0"/>
              <a:t> </a:t>
            </a:r>
            <a:r>
              <a:rPr lang="nl-NL" baseline="0" dirty="0" err="1"/>
              <a:t>this</a:t>
            </a:r>
            <a:r>
              <a:rPr lang="nl-NL" baseline="0" dirty="0"/>
              <a:t> topic. How </a:t>
            </a:r>
            <a:r>
              <a:rPr lang="nl-NL" baseline="0" dirty="0" err="1"/>
              <a:t>much</a:t>
            </a:r>
            <a:r>
              <a:rPr lang="nl-NL" baseline="0" dirty="0"/>
              <a:t> time?</a:t>
            </a:r>
            <a:endParaRPr lang="nl-NL" dirty="0"/>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Craften</a:t>
            </a:r>
            <a:r>
              <a:rPr lang="nl-NL" dirty="0"/>
              <a:t> </a:t>
            </a:r>
            <a:r>
              <a:rPr lang="nl-NL" dirty="0" err="1"/>
              <a:t>can</a:t>
            </a:r>
            <a:r>
              <a:rPr lang="nl-NL" dirty="0"/>
              <a:t> </a:t>
            </a:r>
            <a:r>
              <a:rPr lang="nl-NL" dirty="0" err="1"/>
              <a:t>also</a:t>
            </a:r>
            <a:r>
              <a:rPr lang="nl-NL" dirty="0"/>
              <a:t> </a:t>
            </a:r>
            <a:r>
              <a:rPr lang="nl-NL" dirty="0" err="1"/>
              <a:t>be</a:t>
            </a:r>
            <a:r>
              <a:rPr lang="nl-NL" dirty="0"/>
              <a:t> </a:t>
            </a:r>
            <a:r>
              <a:rPr lang="nl-NL" dirty="0" err="1"/>
              <a:t>carving</a:t>
            </a:r>
            <a:endParaRPr lang="nl-NL" dirty="0"/>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If the job does no longer fit to the employee. It is time tot start with job crafting. Job crafting can be used for long time solutions but also for short time solution. There are different possibilities to craft a job. </a:t>
            </a:r>
            <a:endParaRPr lang="nl-NL" dirty="0"/>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9</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How </a:t>
            </a:r>
            <a:r>
              <a:rPr lang="nl-NL" dirty="0" err="1"/>
              <a:t>much</a:t>
            </a:r>
            <a:r>
              <a:rPr lang="nl-NL" dirty="0"/>
              <a:t> time?</a:t>
            </a:r>
          </a:p>
        </p:txBody>
      </p:sp>
      <p:sp>
        <p:nvSpPr>
          <p:cNvPr id="4" name="Tijdelijke aanduiding voor dianummer 3"/>
          <p:cNvSpPr>
            <a:spLocks noGrp="1"/>
          </p:cNvSpPr>
          <p:nvPr>
            <p:ph type="sldNum" sz="quarter" idx="5"/>
          </p:nvPr>
        </p:nvSpPr>
        <p:spPr/>
        <p:txBody>
          <a:bodyPr/>
          <a:lstStyle/>
          <a:p>
            <a:fld id="{8A2375FE-0DFB-4566-A56A-35DBA9C00AAF}" type="slidenum">
              <a:rPr lang="nl-NL" smtClean="0"/>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6201388" y="0"/>
            <a:ext cx="5990612" cy="6858001"/>
            <a:chOff x="6201388" y="0"/>
            <a:chExt cx="5990612" cy="6858001"/>
          </a:xfrm>
        </p:grpSpPr>
        <p:sp>
          <p:nvSpPr>
            <p:cNvPr id="45" name="Oval 44"/>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p:cNvGrpSpPr/>
          <p:nvPr/>
        </p:nvGrpSpPr>
        <p:grpSpPr>
          <a:xfrm>
            <a:off x="8928528" y="0"/>
            <a:ext cx="3263472" cy="6858000"/>
            <a:chOff x="8928528" y="0"/>
            <a:chExt cx="3263472" cy="6858000"/>
          </a:xfrm>
        </p:grpSpPr>
        <p:sp>
          <p:nvSpPr>
            <p:cNvPr id="23" name="Oval 22"/>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p:cNvGrpSpPr/>
          <p:nvPr/>
        </p:nvGrpSpPr>
        <p:grpSpPr>
          <a:xfrm>
            <a:off x="10290315" y="0"/>
            <a:ext cx="1901686" cy="6858000"/>
            <a:chOff x="10290315" y="0"/>
            <a:chExt cx="1901686" cy="6858000"/>
          </a:xfrm>
        </p:grpSpPr>
        <p:sp>
          <p:nvSpPr>
            <p:cNvPr id="17" name="Freeform 16"/>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B0A250-5CC0-1746-B209-08E8B0DAE6AF}"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p:cNvGrpSpPr/>
          <p:nvPr/>
        </p:nvGrpSpPr>
        <p:grpSpPr>
          <a:xfrm>
            <a:off x="8928528" y="0"/>
            <a:ext cx="3263472" cy="6858000"/>
            <a:chOff x="8928528" y="0"/>
            <a:chExt cx="3263472" cy="6858000"/>
          </a:xfrm>
        </p:grpSpPr>
        <p:sp>
          <p:nvSpPr>
            <p:cNvPr id="23" name="Oval 22"/>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p:cNvGrpSpPr/>
          <p:nvPr/>
        </p:nvGrpSpPr>
        <p:grpSpPr>
          <a:xfrm>
            <a:off x="6201388" y="0"/>
            <a:ext cx="5990612" cy="6858001"/>
            <a:chOff x="6201388" y="0"/>
            <a:chExt cx="5990612" cy="6858001"/>
          </a:xfrm>
        </p:grpSpPr>
        <p:sp>
          <p:nvSpPr>
            <p:cNvPr id="40" name="Oval 39"/>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10290315" y="0"/>
            <a:ext cx="1901686" cy="6858000"/>
            <a:chOff x="10290315" y="0"/>
            <a:chExt cx="1901686" cy="6858000"/>
          </a:xfrm>
        </p:grpSpPr>
        <p:sp>
          <p:nvSpPr>
            <p:cNvPr id="18" name="Oval 17"/>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p:cNvGrpSpPr/>
          <p:nvPr/>
        </p:nvGrpSpPr>
        <p:grpSpPr>
          <a:xfrm>
            <a:off x="10290315" y="0"/>
            <a:ext cx="1901686" cy="6858000"/>
            <a:chOff x="10290315" y="0"/>
            <a:chExt cx="1901686" cy="6858000"/>
          </a:xfrm>
        </p:grpSpPr>
        <p:sp>
          <p:nvSpPr>
            <p:cNvPr id="20" name="Oval 19"/>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10290315" y="0"/>
            <a:ext cx="1901686" cy="6858000"/>
            <a:chOff x="10290315" y="0"/>
            <a:chExt cx="1901686" cy="6858000"/>
          </a:xfrm>
        </p:grpSpPr>
        <p:sp>
          <p:nvSpPr>
            <p:cNvPr id="16" name="Oval 15"/>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BCAEC-7D34-E549-A96E-FCEDAADBE4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p:cNvGrpSpPr/>
          <p:nvPr/>
        </p:nvGrpSpPr>
        <p:grpSpPr>
          <a:xfrm>
            <a:off x="10290315" y="0"/>
            <a:ext cx="1901686" cy="6858000"/>
            <a:chOff x="10290315" y="0"/>
            <a:chExt cx="1901686" cy="6858000"/>
          </a:xfrm>
        </p:grpSpPr>
        <p:sp>
          <p:nvSpPr>
            <p:cNvPr id="18" name="Freeform 17"/>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p:cNvGrpSpPr/>
          <p:nvPr/>
        </p:nvGrpSpPr>
        <p:grpSpPr>
          <a:xfrm>
            <a:off x="10290315" y="0"/>
            <a:ext cx="1901686" cy="6858000"/>
            <a:chOff x="10290315" y="0"/>
            <a:chExt cx="1901686" cy="6858000"/>
          </a:xfrm>
        </p:grpSpPr>
        <p:sp>
          <p:nvSpPr>
            <p:cNvPr id="17" name="Oval 16"/>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5B0A250-5CC0-1746-B209-08E8B0DAE6AF}" type="datetimeFigureOut">
              <a:rPr lang="en-US" smtClean="0"/>
              <a:t>6/26/2023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t>6/26/2023</a:t>
            </a:fld>
            <a:endParaRPr lang="en-US" dirty="0"/>
          </a:p>
        </p:txBody>
      </p:sp>
      <p:sp>
        <p:nvSpPr>
          <p:cNvPr id="5" name="Footer Placeholder 4"/>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iencedirect.com/science/article/pii/S0001879121001305"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ciencedirect.com/science/article/pii/S0001879121000920?via%3Dihub#s0060" TargetMode="External"/><Relationship Id="rId4" Type="http://schemas.openxmlformats.org/officeDocument/2006/relationships/hyperlink" Target="https://journals.aom.org/doi/full/10.5465/amr.2001.437801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www.sciencedirect.com/science/article/pii/S000187912100130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p:cNvSpPr>
            <a:spLocks noGrp="1"/>
          </p:cNvSpPr>
          <p:nvPr>
            <p:ph type="ctrTitle"/>
          </p:nvPr>
        </p:nvSpPr>
        <p:spPr>
          <a:xfrm>
            <a:off x="3479506" y="3552312"/>
            <a:ext cx="6402597" cy="1063244"/>
          </a:xfrm>
        </p:spPr>
        <p:txBody>
          <a:bodyPr anchor="t">
            <a:noAutofit/>
          </a:bodyPr>
          <a:lstStyle/>
          <a:p>
            <a:pPr algn="ctr">
              <a:lnSpc>
                <a:spcPct val="90000"/>
              </a:lnSpc>
            </a:pPr>
            <a:br>
              <a:rPr lang="nl-NL" sz="3600" dirty="0"/>
            </a:br>
            <a:r>
              <a:rPr lang="nl-NL" sz="3200" dirty="0"/>
              <a:t>International Conference</a:t>
            </a:r>
            <a:br>
              <a:rPr lang="nl-NL" sz="3200" dirty="0"/>
            </a:br>
            <a:r>
              <a:rPr lang="nl-NL" sz="3200" dirty="0"/>
              <a:t>19th </a:t>
            </a:r>
            <a:r>
              <a:rPr lang="nl-NL" sz="3200" dirty="0" err="1"/>
              <a:t>June</a:t>
            </a:r>
            <a:r>
              <a:rPr lang="nl-NL" sz="3200" dirty="0"/>
              <a:t> 2023</a:t>
            </a:r>
            <a:br>
              <a:rPr lang="nl-NL" sz="3200" dirty="0"/>
            </a:br>
            <a:br>
              <a:rPr lang="nl-NL" sz="3200" dirty="0"/>
            </a:br>
            <a:r>
              <a:rPr lang="nl-NL" sz="3200" dirty="0"/>
              <a:t>Workshop </a:t>
            </a:r>
            <a:r>
              <a:rPr lang="nl-NL" sz="3200" dirty="0" err="1"/>
              <a:t>Jobcrafting</a:t>
            </a:r>
            <a:endParaRPr lang="nl-BE" sz="3200" dirty="0"/>
          </a:p>
        </p:txBody>
      </p:sp>
      <p:grpSp>
        <p:nvGrpSpPr>
          <p:cNvPr id="43" name="Group 42"/>
          <p:cNvGrpSpPr>
            <a:grpSpLocks noGrp="1" noUngrp="1" noRot="1" noChangeAspect="1" noMove="1" noResize="1"/>
          </p:cNvGrpSpPr>
          <p:nvPr/>
        </p:nvGrpSpPr>
        <p:grpSpPr>
          <a:xfrm>
            <a:off x="10290315" y="0"/>
            <a:ext cx="1901686" cy="4677439"/>
            <a:chOff x="10290315" y="0"/>
            <a:chExt cx="1901686" cy="4677439"/>
          </a:xfrm>
        </p:grpSpPr>
        <p:sp>
          <p:nvSpPr>
            <p:cNvPr id="44" name="Freeform 39"/>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41"/>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43"/>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4"/>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 name="Afbeelding 4"/>
          <p:cNvPicPr>
            <a:picLocks noChangeAspect="1"/>
          </p:cNvPicPr>
          <p:nvPr/>
        </p:nvPicPr>
        <p:blipFill>
          <a:blip r:embed="rId3"/>
          <a:stretch>
            <a:fillRect/>
          </a:stretch>
        </p:blipFill>
        <p:spPr>
          <a:xfrm>
            <a:off x="1024820" y="0"/>
            <a:ext cx="10200688" cy="3876260"/>
          </a:xfrm>
          <a:prstGeom prst="rect">
            <a:avLst/>
          </a:prstGeom>
        </p:spPr>
      </p:pic>
      <p:pic>
        <p:nvPicPr>
          <p:cNvPr id="7" name="Afbeelding 6"/>
          <p:cNvPicPr>
            <a:picLocks noChangeAspect="1"/>
          </p:cNvPicPr>
          <p:nvPr/>
        </p:nvPicPr>
        <p:blipFill>
          <a:blip r:embed="rId4"/>
          <a:stretch>
            <a:fillRect/>
          </a:stretch>
        </p:blipFill>
        <p:spPr>
          <a:xfrm>
            <a:off x="9521687" y="5646678"/>
            <a:ext cx="2386060" cy="518968"/>
          </a:xfrm>
          <a:prstGeom prst="rect">
            <a:avLst/>
          </a:prstGeom>
        </p:spPr>
      </p:pic>
      <p:cxnSp>
        <p:nvCxnSpPr>
          <p:cNvPr id="49" name="Straight Connector 48"/>
          <p:cNvCxnSpPr>
            <a:cxnSpLocks noGrp="1" noRot="1" noChangeAspect="1" noMove="1" noResize="1" noEditPoints="1" noAdjustHandles="1" noChangeArrowheads="1" noChangeShapeType="1"/>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4001" y="1332780"/>
            <a:ext cx="7335835" cy="1268984"/>
          </a:xfrm>
        </p:spPr>
        <p:txBody>
          <a:bodyPr>
            <a:normAutofit fontScale="90000"/>
          </a:bodyPr>
          <a:lstStyle/>
          <a:p>
            <a:r>
              <a:rPr lang="nl-NL" dirty="0"/>
              <a:t> </a:t>
            </a:r>
            <a:r>
              <a:rPr lang="nl-NL" dirty="0" err="1"/>
              <a:t>Discussion</a:t>
            </a:r>
            <a:r>
              <a:rPr lang="nl-NL" dirty="0"/>
              <a:t>	
</a:t>
            </a:r>
            <a:endParaRPr lang="nl-BE" dirty="0"/>
          </a:p>
        </p:txBody>
      </p:sp>
      <p:pic>
        <p:nvPicPr>
          <p:cNvPr id="16" name="Afbeelding 15"/>
          <p:cNvPicPr>
            <a:picLocks noChangeAspect="1"/>
          </p:cNvPicPr>
          <p:nvPr/>
        </p:nvPicPr>
        <p:blipFill>
          <a:blip r:embed="rId3"/>
          <a:stretch>
            <a:fillRect/>
          </a:stretch>
        </p:blipFill>
        <p:spPr>
          <a:xfrm>
            <a:off x="-1" y="-1"/>
            <a:ext cx="3056013" cy="1161285"/>
          </a:xfrm>
          <a:prstGeom prst="rect">
            <a:avLst/>
          </a:prstGeom>
        </p:spPr>
      </p:pic>
      <p:sp>
        <p:nvSpPr>
          <p:cNvPr id="4" name="Tijdelijke aanduiding voor inhoud 3"/>
          <p:cNvSpPr>
            <a:spLocks noGrp="1"/>
          </p:cNvSpPr>
          <p:nvPr>
            <p:ph idx="1"/>
          </p:nvPr>
        </p:nvSpPr>
        <p:spPr>
          <a:xfrm>
            <a:off x="1528005" y="2138750"/>
            <a:ext cx="7630994" cy="3716909"/>
          </a:xfrm>
        </p:spPr>
        <p:txBody>
          <a:bodyPr anchor="t">
            <a:normAutofit/>
          </a:bodyPr>
          <a:lstStyle/>
          <a:p>
            <a:pPr marL="0" indent="0">
              <a:lnSpc>
                <a:spcPct val="150000"/>
              </a:lnSpc>
              <a:buNone/>
            </a:pPr>
            <a:r>
              <a:rPr lang="en-US" dirty="0"/>
              <a:t>Looking after the tasks on the post its of your own job</a:t>
            </a:r>
          </a:p>
          <a:p>
            <a:pPr lvl="1">
              <a:lnSpc>
                <a:spcPct val="150000"/>
              </a:lnSpc>
            </a:pPr>
            <a:r>
              <a:rPr lang="en-US" sz="2400" dirty="0"/>
              <a:t>How can you apply this knowledge to yourself?
What's in it for you if you do this?</a:t>
            </a:r>
          </a:p>
          <a:p>
            <a:pPr lvl="1">
              <a:lnSpc>
                <a:spcPct val="150000"/>
              </a:lnSpc>
            </a:pPr>
            <a:r>
              <a:rPr lang="en-US" sz="2400" dirty="0"/>
              <a:t>How and who/what do you need for that?</a:t>
            </a:r>
            <a:endParaRPr lang="nl-B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4001" y="1332780"/>
            <a:ext cx="7335835" cy="1268984"/>
          </a:xfrm>
        </p:spPr>
        <p:txBody>
          <a:bodyPr>
            <a:normAutofit fontScale="90000"/>
          </a:bodyPr>
          <a:lstStyle/>
          <a:p>
            <a:r>
              <a:rPr lang="nl-NL" dirty="0"/>
              <a:t>More information	
</a:t>
            </a:r>
            <a:endParaRPr lang="nl-BE" dirty="0"/>
          </a:p>
        </p:txBody>
      </p:sp>
      <p:pic>
        <p:nvPicPr>
          <p:cNvPr id="16" name="Afbeelding 15"/>
          <p:cNvPicPr>
            <a:picLocks noChangeAspect="1"/>
          </p:cNvPicPr>
          <p:nvPr/>
        </p:nvPicPr>
        <p:blipFill>
          <a:blip r:embed="rId2"/>
          <a:stretch>
            <a:fillRect/>
          </a:stretch>
        </p:blipFill>
        <p:spPr>
          <a:xfrm>
            <a:off x="-1" y="-1"/>
            <a:ext cx="3056013" cy="1161285"/>
          </a:xfrm>
          <a:prstGeom prst="rect">
            <a:avLst/>
          </a:prstGeom>
        </p:spPr>
      </p:pic>
      <p:sp>
        <p:nvSpPr>
          <p:cNvPr id="4" name="Tijdelijke aanduiding voor inhoud 3"/>
          <p:cNvSpPr>
            <a:spLocks noGrp="1"/>
          </p:cNvSpPr>
          <p:nvPr>
            <p:ph idx="1"/>
          </p:nvPr>
        </p:nvSpPr>
        <p:spPr>
          <a:xfrm>
            <a:off x="1528005" y="2138750"/>
            <a:ext cx="7630994" cy="3716909"/>
          </a:xfrm>
        </p:spPr>
        <p:txBody>
          <a:bodyPr anchor="t">
            <a:normAutofit/>
          </a:bodyPr>
          <a:lstStyle/>
          <a:p>
            <a:pPr algn="l"/>
            <a:r>
              <a:rPr lang="en-US" i="0" u="sng" dirty="0">
                <a:solidFill>
                  <a:srgbClr val="0070C0"/>
                </a:solidFill>
                <a:effectLst/>
                <a:hlinkClick r:id="rId3"/>
              </a:rPr>
              <a:t>A person-centered investigation of two dominant job crafting theoretical frameworks and their work-related implications</a:t>
            </a:r>
            <a:endParaRPr lang="en-US" i="0" u="sng" dirty="0">
              <a:solidFill>
                <a:srgbClr val="0070C0"/>
              </a:solidFill>
              <a:effectLst/>
            </a:endParaRPr>
          </a:p>
          <a:p>
            <a:r>
              <a:rPr lang="en-US" i="0" u="sng" strike="noStrike" dirty="0">
                <a:solidFill>
                  <a:srgbClr val="0070C0"/>
                </a:solidFill>
                <a:effectLst/>
                <a:hlinkClick r:id="rId4" tooltip="Crafting a Job: Revisioning Employees as Active Crafters of Their Work"/>
              </a:rPr>
              <a:t>Crafting a Job: Revisioning Employees as Active Crafters of Their Work</a:t>
            </a:r>
            <a:endParaRPr lang="en-US" i="0" u="sng" strike="noStrike" dirty="0">
              <a:solidFill>
                <a:srgbClr val="0070C0"/>
              </a:solidFill>
              <a:effectLst/>
            </a:endParaRPr>
          </a:p>
          <a:p>
            <a:r>
              <a:rPr lang="en-US" i="0" u="sng" dirty="0">
                <a:solidFill>
                  <a:srgbClr val="0070C0"/>
                </a:solidFill>
                <a:effectLst/>
                <a:hlinkClick r:id="rId5"/>
              </a:rPr>
              <a:t>Unraveling the complex relationship between career success and career crafting: Exploring nonlinearity and the moderating role of learning value of the job</a:t>
            </a:r>
            <a:endParaRPr lang="en-US" i="0" u="sng" dirty="0">
              <a:solidFill>
                <a:srgbClr val="0070C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945" y="1460500"/>
            <a:ext cx="9095740" cy="1511300"/>
          </a:xfrm>
        </p:spPr>
        <p:txBody>
          <a:bodyPr>
            <a:normAutofit/>
          </a:bodyPr>
          <a:lstStyle/>
          <a:p>
            <a:pPr marL="0" indent="0" algn="l">
              <a:buFont typeface="Arial" panose="020B0604020202020204" pitchFamily="34" charset="0"/>
            </a:pPr>
            <a:r>
              <a:rPr lang="nl-NL" altLang="en-GB" dirty="0"/>
              <a:t>   </a:t>
            </a:r>
            <a:r>
              <a:rPr lang="en-GB" dirty="0"/>
              <a:t>Welcome</a:t>
            </a:r>
          </a:p>
        </p:txBody>
      </p:sp>
      <p:pic>
        <p:nvPicPr>
          <p:cNvPr id="16" name="Afbeelding 15"/>
          <p:cNvPicPr>
            <a:picLocks noChangeAspect="1"/>
          </p:cNvPicPr>
          <p:nvPr/>
        </p:nvPicPr>
        <p:blipFill>
          <a:blip r:embed="rId3"/>
          <a:stretch>
            <a:fillRect/>
          </a:stretch>
        </p:blipFill>
        <p:spPr>
          <a:xfrm>
            <a:off x="-1" y="-1"/>
            <a:ext cx="3056013" cy="1161285"/>
          </a:xfrm>
          <a:prstGeom prst="rect">
            <a:avLst/>
          </a:prstGeom>
        </p:spPr>
      </p:pic>
      <p:sp>
        <p:nvSpPr>
          <p:cNvPr id="4" name="Tijdelijke aanduiding voor inhoud 3"/>
          <p:cNvSpPr>
            <a:spLocks noGrp="1"/>
          </p:cNvSpPr>
          <p:nvPr>
            <p:ph idx="1"/>
          </p:nvPr>
        </p:nvSpPr>
        <p:spPr>
          <a:xfrm>
            <a:off x="565151" y="1570100"/>
            <a:ext cx="8203067" cy="3716909"/>
          </a:xfrm>
        </p:spPr>
        <p:txBody>
          <a:bodyPr anchor="ctr"/>
          <a:lstStyle/>
          <a:p>
            <a:pPr marL="0" indent="0">
              <a:lnSpc>
                <a:spcPct val="200000"/>
              </a:lnSpc>
              <a:buNone/>
            </a:pPr>
            <a:endParaRPr lang="nl-NL" altLang="en-US" sz="2800" dirty="0"/>
          </a:p>
          <a:p>
            <a:pPr marL="0" indent="0">
              <a:lnSpc>
                <a:spcPct val="200000"/>
              </a:lnSpc>
              <a:buNone/>
            </a:pPr>
            <a:r>
              <a:rPr lang="nl-NL" altLang="en-US" sz="2800" dirty="0"/>
              <a:t>W</a:t>
            </a:r>
            <a:r>
              <a:rPr lang="en-US" sz="2800" dirty="0"/>
              <a:t>hat is </a:t>
            </a:r>
            <a:r>
              <a:rPr lang="en-US" sz="2800" dirty="0" err="1"/>
              <a:t>jobcrafting</a:t>
            </a:r>
            <a:r>
              <a:rPr lang="en-US" sz="2800" dirty="0"/>
              <a:t>? </a:t>
            </a:r>
          </a:p>
          <a:p>
            <a:pPr marL="0" indent="0">
              <a:lnSpc>
                <a:spcPct val="200000"/>
              </a:lnSpc>
              <a:buNone/>
            </a:pPr>
            <a:r>
              <a:rPr lang="en-US" sz="2800" dirty="0"/>
              <a:t>Experiences with </a:t>
            </a:r>
            <a:r>
              <a:rPr lang="en-US" sz="2800" dirty="0" err="1"/>
              <a:t>jobcrafting</a:t>
            </a:r>
            <a:r>
              <a:rPr lang="en-US" sz="2800" dirty="0"/>
              <a:t> from practice?</a:t>
            </a:r>
            <a:endParaRPr lang="nl-BE"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2736" y="1343412"/>
            <a:ext cx="9091314" cy="799713"/>
          </a:xfrm>
        </p:spPr>
        <p:txBody>
          <a:bodyPr>
            <a:normAutofit fontScale="90000"/>
          </a:bodyPr>
          <a:lstStyle/>
          <a:p>
            <a:br>
              <a:rPr lang="nl-BE" dirty="0" err="1"/>
            </a:br>
            <a:r>
              <a:rPr lang="nl-BE" dirty="0" err="1"/>
              <a:t>What</a:t>
            </a:r>
            <a:r>
              <a:rPr lang="nl-BE" dirty="0"/>
              <a:t> is </a:t>
            </a:r>
            <a:r>
              <a:rPr lang="nl-BE" dirty="0" err="1"/>
              <a:t>jobcrafting</a:t>
            </a:r>
            <a:r>
              <a:rPr lang="nl-BE" dirty="0"/>
              <a:t>? </a:t>
            </a:r>
            <a:br>
              <a:rPr lang="nl-BE" dirty="0"/>
            </a:br>
            <a:br>
              <a:rPr lang="nl-BE" dirty="0"/>
            </a:br>
            <a:br>
              <a:rPr lang="nl-BE" dirty="0"/>
            </a:br>
            <a:endParaRPr lang="nl-BE" dirty="0"/>
          </a:p>
        </p:txBody>
      </p:sp>
      <p:pic>
        <p:nvPicPr>
          <p:cNvPr id="16" name="Afbeelding 15"/>
          <p:cNvPicPr>
            <a:picLocks noChangeAspect="1"/>
          </p:cNvPicPr>
          <p:nvPr/>
        </p:nvPicPr>
        <p:blipFill>
          <a:blip r:embed="rId3"/>
          <a:stretch>
            <a:fillRect/>
          </a:stretch>
        </p:blipFill>
        <p:spPr>
          <a:xfrm>
            <a:off x="-1" y="-1"/>
            <a:ext cx="3056013" cy="1161285"/>
          </a:xfrm>
          <a:prstGeom prst="rect">
            <a:avLst/>
          </a:prstGeom>
        </p:spPr>
      </p:pic>
      <p:sp>
        <p:nvSpPr>
          <p:cNvPr id="8" name="Tekstvak 7"/>
          <p:cNvSpPr txBox="1"/>
          <p:nvPr/>
        </p:nvSpPr>
        <p:spPr>
          <a:xfrm>
            <a:off x="382270" y="3167380"/>
            <a:ext cx="10497185" cy="2030095"/>
          </a:xfrm>
          <a:prstGeom prst="rect">
            <a:avLst/>
          </a:prstGeom>
          <a:noFill/>
        </p:spPr>
        <p:txBody>
          <a:bodyPr wrap="square">
            <a:spAutoFit/>
          </a:bodyPr>
          <a:lstStyle/>
          <a:p>
            <a:pPr>
              <a:lnSpc>
                <a:spcPct val="150000"/>
              </a:lnSpc>
              <a:defRPr/>
            </a:pPr>
            <a:r>
              <a:rPr lang="en-GB" sz="2800" dirty="0"/>
              <a:t>Job crafting</a:t>
            </a:r>
            <a:r>
              <a:rPr lang="nl-BE" sz="2800" dirty="0"/>
              <a:t> is </a:t>
            </a:r>
            <a:r>
              <a:rPr lang="nl-BE" sz="2800" b="1" dirty="0"/>
              <a:t>building a job </a:t>
            </a:r>
            <a:r>
              <a:rPr lang="nl-BE" sz="2800" dirty="0" err="1"/>
              <a:t>that</a:t>
            </a:r>
            <a:r>
              <a:rPr lang="nl-BE" sz="2800" dirty="0"/>
              <a:t> </a:t>
            </a:r>
            <a:r>
              <a:rPr lang="nl-BE" sz="2800" b="1" dirty="0"/>
              <a:t>fits</a:t>
            </a:r>
            <a:r>
              <a:rPr lang="nl-BE" sz="2800" dirty="0"/>
              <a:t> </a:t>
            </a:r>
            <a:r>
              <a:rPr lang="nl-BE" sz="2800" dirty="0" err="1"/>
              <a:t>to</a:t>
            </a:r>
            <a:r>
              <a:rPr lang="nl-BE" sz="2800" dirty="0"/>
              <a:t> </a:t>
            </a:r>
            <a:r>
              <a:rPr lang="nl-BE" sz="2800" dirty="0" err="1"/>
              <a:t>the</a:t>
            </a:r>
            <a:r>
              <a:rPr lang="nl-BE" sz="2800" dirty="0"/>
              <a:t> </a:t>
            </a:r>
            <a:r>
              <a:rPr lang="nl-BE" sz="2800" dirty="0" err="1"/>
              <a:t>needs</a:t>
            </a:r>
            <a:r>
              <a:rPr lang="nl-BE" sz="2800" dirty="0"/>
              <a:t> en </a:t>
            </a:r>
            <a:r>
              <a:rPr lang="nl-BE" sz="2800" dirty="0" err="1"/>
              <a:t>possibilys</a:t>
            </a:r>
            <a:r>
              <a:rPr lang="nl-BE" sz="2800" dirty="0"/>
              <a:t> of </a:t>
            </a:r>
            <a:r>
              <a:rPr lang="nl-BE" sz="2800" dirty="0" err="1"/>
              <a:t>the</a:t>
            </a:r>
            <a:r>
              <a:rPr lang="nl-BE" sz="2800" dirty="0"/>
              <a:t> </a:t>
            </a:r>
            <a:r>
              <a:rPr lang="nl-BE" sz="2800" b="1" dirty="0"/>
              <a:t>employee </a:t>
            </a:r>
            <a:r>
              <a:rPr lang="nl-BE" sz="2800" b="1" dirty="0" err="1"/>
              <a:t>and</a:t>
            </a:r>
            <a:r>
              <a:rPr lang="nl-BE" sz="2800" b="1" dirty="0"/>
              <a:t> </a:t>
            </a:r>
            <a:r>
              <a:rPr lang="nl-BE" sz="2800" dirty="0" err="1"/>
              <a:t>the</a:t>
            </a:r>
            <a:r>
              <a:rPr lang="nl-BE" sz="2800" dirty="0"/>
              <a:t> </a:t>
            </a:r>
            <a:r>
              <a:rPr lang="nl-BE" sz="2800" dirty="0" err="1"/>
              <a:t>needs</a:t>
            </a:r>
            <a:r>
              <a:rPr lang="nl-BE" sz="2800" dirty="0"/>
              <a:t> of </a:t>
            </a:r>
            <a:r>
              <a:rPr lang="nl-BE" sz="2800" dirty="0" err="1"/>
              <a:t>the</a:t>
            </a:r>
            <a:r>
              <a:rPr lang="nl-BE" sz="2800" dirty="0"/>
              <a:t> </a:t>
            </a:r>
            <a:r>
              <a:rPr lang="nl-BE" sz="2800" b="1" dirty="0" err="1"/>
              <a:t>organisation</a:t>
            </a:r>
            <a:endParaRPr lang="en-US" sz="2800" b="1" u="sng" dirty="0"/>
          </a:p>
        </p:txBody>
      </p:sp>
      <p:sp>
        <p:nvSpPr>
          <p:cNvPr id="11" name="Rectangle 2"/>
          <p:cNvSpPr>
            <a:spLocks noChangeArrowheads="1"/>
          </p:cNvSpPr>
          <p:nvPr/>
        </p:nvSpPr>
        <p:spPr bwMode="auto">
          <a:xfrm>
            <a:off x="0" y="0"/>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nl-NL" altLang="nl-NL" sz="2100" b="0" i="0" u="none" strike="noStrike" cap="none" normalizeH="0" baseline="0">
                <a:ln>
                  <a:noFill/>
                </a:ln>
                <a:solidFill>
                  <a:srgbClr val="202124"/>
                </a:solidFill>
                <a:effectLst/>
                <a:latin typeface="inherit"/>
              </a:rPr>
              <a:t>possibilities</a:t>
            </a:r>
            <a:r>
              <a:rPr kumimoji="0" lang="nl-NL" altLang="nl-NL" sz="800" b="0" i="0" u="none" strike="noStrike" cap="none" normalizeH="0" baseline="0">
                <a:ln>
                  <a:noFill/>
                </a:ln>
                <a:solidFill>
                  <a:schemeClr val="tx1"/>
                </a:solidFill>
                <a:effectLst/>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Afbeelding 15"/>
          <p:cNvPicPr>
            <a:picLocks noChangeAspect="1"/>
          </p:cNvPicPr>
          <p:nvPr/>
        </p:nvPicPr>
        <p:blipFill>
          <a:blip r:embed="rId2"/>
          <a:stretch>
            <a:fillRect/>
          </a:stretch>
        </p:blipFill>
        <p:spPr>
          <a:xfrm>
            <a:off x="-16434" y="-211875"/>
            <a:ext cx="3056013" cy="1161285"/>
          </a:xfrm>
          <a:prstGeom prst="rect">
            <a:avLst/>
          </a:prstGeom>
        </p:spPr>
      </p:pic>
      <p:sp>
        <p:nvSpPr>
          <p:cNvPr id="5" name="Tekstvak 4"/>
          <p:cNvSpPr txBox="1"/>
          <p:nvPr/>
        </p:nvSpPr>
        <p:spPr>
          <a:xfrm>
            <a:off x="3256734" y="1932175"/>
            <a:ext cx="1296144" cy="369332"/>
          </a:xfrm>
          <a:prstGeom prst="rect">
            <a:avLst/>
          </a:prstGeom>
          <a:noFill/>
          <a:ln>
            <a:noFill/>
          </a:ln>
        </p:spPr>
        <p:txBody>
          <a:bodyPr wrap="square" rtlCol="0">
            <a:spAutoFit/>
          </a:bodyPr>
          <a:lstStyle/>
          <a:p>
            <a:pPr algn="ctr"/>
            <a:r>
              <a:rPr lang="nl-BE" b="1" dirty="0">
                <a:solidFill>
                  <a:schemeClr val="bg1">
                    <a:lumMod val="50000"/>
                  </a:schemeClr>
                </a:solidFill>
                <a:latin typeface="+mn-lt"/>
              </a:rPr>
              <a:t>Job</a:t>
            </a:r>
          </a:p>
        </p:txBody>
      </p:sp>
      <p:sp>
        <p:nvSpPr>
          <p:cNvPr id="6" name="Tekstvak 5"/>
          <p:cNvSpPr txBox="1"/>
          <p:nvPr/>
        </p:nvSpPr>
        <p:spPr>
          <a:xfrm>
            <a:off x="6501166" y="1932175"/>
            <a:ext cx="1872208" cy="369332"/>
          </a:xfrm>
          <a:prstGeom prst="rect">
            <a:avLst/>
          </a:prstGeom>
          <a:noFill/>
          <a:ln>
            <a:noFill/>
          </a:ln>
        </p:spPr>
        <p:txBody>
          <a:bodyPr wrap="square" rtlCol="0">
            <a:spAutoFit/>
          </a:bodyPr>
          <a:lstStyle/>
          <a:p>
            <a:pPr algn="ctr"/>
            <a:r>
              <a:rPr lang="nl-BE" b="1" dirty="0">
                <a:solidFill>
                  <a:schemeClr val="accent1">
                    <a:lumMod val="75000"/>
                  </a:schemeClr>
                </a:solidFill>
                <a:latin typeface="+mn-lt"/>
              </a:rPr>
              <a:t>Employee</a:t>
            </a:r>
          </a:p>
        </p:txBody>
      </p:sp>
      <p:sp>
        <p:nvSpPr>
          <p:cNvPr id="7" name="Tekstvak 6"/>
          <p:cNvSpPr txBox="1"/>
          <p:nvPr/>
        </p:nvSpPr>
        <p:spPr>
          <a:xfrm>
            <a:off x="3039579" y="4332256"/>
            <a:ext cx="2235099" cy="1431161"/>
          </a:xfrm>
          <a:prstGeom prst="rect">
            <a:avLst/>
          </a:prstGeom>
          <a:noFill/>
        </p:spPr>
        <p:txBody>
          <a:bodyPr wrap="none" rtlCol="0">
            <a:spAutoFit/>
          </a:bodyPr>
          <a:lstStyle/>
          <a:p>
            <a:pPr>
              <a:spcAft>
                <a:spcPts val="600"/>
              </a:spcAft>
            </a:pPr>
            <a:r>
              <a:rPr lang="nl-BE" dirty="0">
                <a:solidFill>
                  <a:schemeClr val="tx2">
                    <a:lumMod val="75000"/>
                  </a:schemeClr>
                </a:solidFill>
                <a:latin typeface="+mj-lt"/>
                <a:ea typeface="Verdana" panose="020B0604030504040204" pitchFamily="34" charset="0"/>
                <a:cs typeface="Verdana" panose="020B0604030504040204" pitchFamily="34" charset="0"/>
              </a:rPr>
              <a:t>Collection of </a:t>
            </a:r>
          </a:p>
          <a:p>
            <a:pPr marL="285750" indent="-285750">
              <a:spcAft>
                <a:spcPts val="600"/>
              </a:spcAft>
              <a:buFont typeface="Arial" panose="020B0604020202020204" pitchFamily="34" charset="0"/>
              <a:buChar char="•"/>
            </a:pPr>
            <a:r>
              <a:rPr lang="nl-NL" dirty="0">
                <a:solidFill>
                  <a:schemeClr val="tx2">
                    <a:lumMod val="75000"/>
                  </a:schemeClr>
                </a:solidFill>
                <a:latin typeface="+mj-lt"/>
                <a:ea typeface="Verdana" panose="020B0604030504040204" pitchFamily="34" charset="0"/>
                <a:cs typeface="Verdana" panose="020B0604030504040204" pitchFamily="34" charset="0"/>
              </a:rPr>
              <a:t>Tasks/</a:t>
            </a:r>
            <a:r>
              <a:rPr lang="nl-NL" dirty="0" err="1">
                <a:solidFill>
                  <a:schemeClr val="tx2">
                    <a:lumMod val="75000"/>
                  </a:schemeClr>
                </a:solidFill>
                <a:latin typeface="+mj-lt"/>
                <a:ea typeface="Verdana" panose="020B0604030504040204" pitchFamily="34" charset="0"/>
                <a:cs typeface="Verdana" panose="020B0604030504040204" pitchFamily="34" charset="0"/>
              </a:rPr>
              <a:t>activities</a:t>
            </a:r>
            <a:endParaRPr lang="nl-NL" dirty="0">
              <a:solidFill>
                <a:schemeClr val="tx2">
                  <a:lumMod val="75000"/>
                </a:schemeClr>
              </a:solidFill>
              <a:latin typeface="+mj-lt"/>
              <a:ea typeface="Verdana" panose="020B0604030504040204" pitchFamily="34" charset="0"/>
              <a:cs typeface="Verdana" panose="020B0604030504040204" pitchFamily="34" charset="0"/>
            </a:endParaRPr>
          </a:p>
          <a:p>
            <a:pPr marL="285750" indent="-285750">
              <a:spcAft>
                <a:spcPts val="600"/>
              </a:spcAft>
              <a:buFont typeface="Arial" panose="020B0604020202020204" pitchFamily="34" charset="0"/>
              <a:buChar char="•"/>
            </a:pPr>
            <a:r>
              <a:rPr lang="nl-NL" dirty="0">
                <a:solidFill>
                  <a:schemeClr val="tx2">
                    <a:lumMod val="75000"/>
                  </a:schemeClr>
                </a:solidFill>
                <a:latin typeface="+mj-lt"/>
                <a:ea typeface="Verdana" panose="020B0604030504040204" pitchFamily="34" charset="0"/>
                <a:cs typeface="Verdana" panose="020B0604030504040204" pitchFamily="34" charset="0"/>
              </a:rPr>
              <a:t>Orders</a:t>
            </a:r>
          </a:p>
          <a:p>
            <a:pPr marL="285750" indent="-285750">
              <a:spcAft>
                <a:spcPts val="600"/>
              </a:spcAft>
              <a:buFont typeface="Arial" panose="020B0604020202020204" pitchFamily="34" charset="0"/>
              <a:buChar char="•"/>
            </a:pPr>
            <a:r>
              <a:rPr lang="nl-NL" dirty="0" err="1">
                <a:solidFill>
                  <a:schemeClr val="tx2">
                    <a:lumMod val="75000"/>
                  </a:schemeClr>
                </a:solidFill>
                <a:latin typeface="+mj-lt"/>
                <a:ea typeface="Verdana" panose="020B0604030504040204" pitchFamily="34" charset="0"/>
                <a:cs typeface="Verdana" panose="020B0604030504040204" pitchFamily="34" charset="0"/>
              </a:rPr>
              <a:t>Projects</a:t>
            </a:r>
            <a:endParaRPr lang="nl-BE" dirty="0">
              <a:solidFill>
                <a:schemeClr val="tx2">
                  <a:lumMod val="75000"/>
                </a:schemeClr>
              </a:solidFill>
              <a:latin typeface="+mj-lt"/>
              <a:ea typeface="Verdana" panose="020B0604030504040204" pitchFamily="34" charset="0"/>
              <a:cs typeface="Verdana" panose="020B0604030504040204" pitchFamily="34" charset="0"/>
            </a:endParaRPr>
          </a:p>
        </p:txBody>
      </p:sp>
      <p:sp>
        <p:nvSpPr>
          <p:cNvPr id="8" name="Tekstvak 7"/>
          <p:cNvSpPr txBox="1"/>
          <p:nvPr/>
        </p:nvSpPr>
        <p:spPr>
          <a:xfrm>
            <a:off x="6055889" y="4332256"/>
            <a:ext cx="3470502" cy="1431161"/>
          </a:xfrm>
          <a:prstGeom prst="rect">
            <a:avLst/>
          </a:prstGeom>
          <a:noFill/>
        </p:spPr>
        <p:txBody>
          <a:bodyPr wrap="none" rtlCol="0">
            <a:spAutoFit/>
          </a:bodyPr>
          <a:lstStyle/>
          <a:p>
            <a:pPr marL="268605" indent="-268605">
              <a:spcAft>
                <a:spcPts val="600"/>
              </a:spcAft>
              <a:buFont typeface="Arial" panose="020B0604020202020204" pitchFamily="34" charset="0"/>
              <a:buChar char="•"/>
            </a:pPr>
            <a:r>
              <a:rPr lang="nl-BE"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Strongs / </a:t>
            </a:r>
            <a:r>
              <a:rPr lang="nl-BE" dirty="0" err="1">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weakness</a:t>
            </a:r>
            <a:endParaRPr lang="nl-BE"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268605" indent="-268605">
              <a:spcAft>
                <a:spcPts val="600"/>
              </a:spcAft>
              <a:buFont typeface="Arial" panose="020B0604020202020204" pitchFamily="34" charset="0"/>
              <a:buChar char="•"/>
            </a:pPr>
            <a:r>
              <a:rPr lang="en-US"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Needs/motives
Physical./cog. Capabilities
Interests/passions</a:t>
            </a:r>
            <a:endParaRPr lang="nl-BE" dirty="0">
              <a:solidFill>
                <a:schemeClr val="tx2">
                  <a:lumMod val="75000"/>
                </a:schemeClr>
              </a:solidFill>
            </a:endParaRPr>
          </a:p>
        </p:txBody>
      </p:sp>
      <p:pic>
        <p:nvPicPr>
          <p:cNvPr id="9" name="Afbeelding 8"/>
          <p:cNvPicPr>
            <a:picLocks noChangeAspect="1"/>
          </p:cNvPicPr>
          <p:nvPr/>
        </p:nvPicPr>
        <p:blipFill rotWithShape="1">
          <a:blip r:embed="rId3">
            <a:duotone>
              <a:schemeClr val="accent1">
                <a:shade val="45000"/>
                <a:satMod val="135000"/>
              </a:schemeClr>
              <a:prstClr val="white"/>
            </a:duotone>
          </a:blip>
          <a:srcRect l="70332" r="-481"/>
          <a:stretch>
            <a:fillRect/>
          </a:stretch>
        </p:blipFill>
        <p:spPr>
          <a:xfrm>
            <a:off x="6760029" y="2647704"/>
            <a:ext cx="1354482" cy="1562592"/>
          </a:xfrm>
          <a:prstGeom prst="rect">
            <a:avLst/>
          </a:prstGeom>
        </p:spPr>
      </p:pic>
      <p:sp>
        <p:nvSpPr>
          <p:cNvPr id="11" name="Titel 10"/>
          <p:cNvSpPr>
            <a:spLocks noGrp="1"/>
          </p:cNvSpPr>
          <p:nvPr>
            <p:ph type="title"/>
          </p:nvPr>
        </p:nvSpPr>
        <p:spPr>
          <a:xfrm>
            <a:off x="455305" y="1283218"/>
            <a:ext cx="7335835" cy="1268984"/>
          </a:xfrm>
        </p:spPr>
        <p:txBody>
          <a:bodyPr>
            <a:normAutofit/>
          </a:bodyPr>
          <a:lstStyle/>
          <a:p>
            <a:r>
              <a:rPr lang="nl-NL" dirty="0"/>
              <a:t>Job versus employee</a:t>
            </a:r>
          </a:p>
        </p:txBody>
      </p:sp>
      <p:pic>
        <p:nvPicPr>
          <p:cNvPr id="12" name="Afbeelding 11"/>
          <p:cNvPicPr>
            <a:picLocks noChangeAspect="1"/>
          </p:cNvPicPr>
          <p:nvPr/>
        </p:nvPicPr>
        <p:blipFill>
          <a:blip r:embed="rId4">
            <a:duotone>
              <a:schemeClr val="accent1">
                <a:shade val="45000"/>
                <a:satMod val="135000"/>
              </a:schemeClr>
              <a:prstClr val="white"/>
            </a:duotone>
          </a:blip>
          <a:stretch>
            <a:fillRect/>
          </a:stretch>
        </p:blipFill>
        <p:spPr>
          <a:xfrm>
            <a:off x="2968702" y="2322569"/>
            <a:ext cx="1872208" cy="19141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Afbeelding 15"/>
          <p:cNvPicPr>
            <a:picLocks noChangeAspect="1"/>
          </p:cNvPicPr>
          <p:nvPr/>
        </p:nvPicPr>
        <p:blipFill>
          <a:blip r:embed="rId3"/>
          <a:stretch>
            <a:fillRect/>
          </a:stretch>
        </p:blipFill>
        <p:spPr>
          <a:xfrm>
            <a:off x="-1" y="-1"/>
            <a:ext cx="3056013" cy="1161285"/>
          </a:xfrm>
          <a:prstGeom prst="rect">
            <a:avLst/>
          </a:prstGeom>
        </p:spPr>
      </p:pic>
      <p:pic>
        <p:nvPicPr>
          <p:cNvPr id="3" name="Afbeelding 2"/>
          <p:cNvPicPr>
            <a:picLocks noChangeAspect="1"/>
          </p:cNvPicPr>
          <p:nvPr/>
        </p:nvPicPr>
        <p:blipFill>
          <a:blip r:embed="rId4">
            <a:duotone>
              <a:schemeClr val="accent1">
                <a:shade val="45000"/>
                <a:satMod val="135000"/>
              </a:schemeClr>
              <a:prstClr val="white"/>
            </a:duotone>
          </a:blip>
          <a:stretch>
            <a:fillRect/>
          </a:stretch>
        </p:blipFill>
        <p:spPr>
          <a:xfrm>
            <a:off x="2472816" y="3087759"/>
            <a:ext cx="1657350" cy="2133600"/>
          </a:xfrm>
          <a:prstGeom prst="rect">
            <a:avLst/>
          </a:prstGeom>
          <a:solidFill>
            <a:srgbClr val="00B050"/>
          </a:solidFill>
        </p:spPr>
      </p:pic>
      <p:pic>
        <p:nvPicPr>
          <p:cNvPr id="5" name="Afbeelding 4"/>
          <p:cNvPicPr>
            <a:picLocks noChangeAspect="1"/>
          </p:cNvPicPr>
          <p:nvPr/>
        </p:nvPicPr>
        <p:blipFill>
          <a:blip r:embed="rId5">
            <a:duotone>
              <a:schemeClr val="accent1">
                <a:shade val="45000"/>
                <a:satMod val="135000"/>
              </a:schemeClr>
              <a:prstClr val="white"/>
            </a:duotone>
          </a:blip>
          <a:stretch>
            <a:fillRect/>
          </a:stretch>
        </p:blipFill>
        <p:spPr>
          <a:xfrm>
            <a:off x="4509426" y="3049659"/>
            <a:ext cx="2124075" cy="2171700"/>
          </a:xfrm>
          <a:prstGeom prst="rect">
            <a:avLst/>
          </a:prstGeom>
        </p:spPr>
      </p:pic>
      <p:pic>
        <p:nvPicPr>
          <p:cNvPr id="6" name="Afbeelding 5"/>
          <p:cNvPicPr>
            <a:picLocks noChangeAspect="1"/>
          </p:cNvPicPr>
          <p:nvPr/>
        </p:nvPicPr>
        <p:blipFill>
          <a:blip r:embed="rId6">
            <a:duotone>
              <a:schemeClr val="accent1">
                <a:shade val="45000"/>
                <a:satMod val="135000"/>
              </a:schemeClr>
              <a:prstClr val="white"/>
            </a:duotone>
          </a:blip>
          <a:stretch>
            <a:fillRect/>
          </a:stretch>
        </p:blipFill>
        <p:spPr>
          <a:xfrm>
            <a:off x="7012761" y="2039874"/>
            <a:ext cx="2438400" cy="3209925"/>
          </a:xfrm>
          <a:prstGeom prst="rect">
            <a:avLst/>
          </a:prstGeom>
        </p:spPr>
      </p:pic>
      <p:sp>
        <p:nvSpPr>
          <p:cNvPr id="8" name="Titel 7"/>
          <p:cNvSpPr>
            <a:spLocks noGrp="1"/>
          </p:cNvSpPr>
          <p:nvPr>
            <p:ph type="title"/>
          </p:nvPr>
        </p:nvSpPr>
        <p:spPr>
          <a:xfrm>
            <a:off x="336550" y="1251584"/>
            <a:ext cx="7335835" cy="1268984"/>
          </a:xfrm>
        </p:spPr>
        <p:txBody>
          <a:bodyPr/>
          <a:lstStyle/>
          <a:p>
            <a:r>
              <a:rPr lang="nl-NL" dirty="0"/>
              <a:t>Timetabel of a job</a:t>
            </a:r>
          </a:p>
        </p:txBody>
      </p:sp>
      <p:sp>
        <p:nvSpPr>
          <p:cNvPr id="9" name="Tekstvak 8"/>
          <p:cNvSpPr txBox="1"/>
          <p:nvPr/>
        </p:nvSpPr>
        <p:spPr>
          <a:xfrm>
            <a:off x="2749897" y="5221359"/>
            <a:ext cx="1103187" cy="723275"/>
          </a:xfrm>
          <a:prstGeom prst="rect">
            <a:avLst/>
          </a:prstGeom>
          <a:noFill/>
        </p:spPr>
        <p:txBody>
          <a:bodyPr wrap="none" rtlCol="0">
            <a:spAutoFit/>
          </a:bodyPr>
          <a:lstStyle/>
          <a:p>
            <a:pPr>
              <a:spcAft>
                <a:spcPts val="600"/>
              </a:spcAft>
            </a:pPr>
            <a:r>
              <a:rPr lang="nl-BE" dirty="0" err="1">
                <a:solidFill>
                  <a:schemeClr val="tx2">
                    <a:lumMod val="75000"/>
                  </a:schemeClr>
                </a:solidFill>
              </a:rPr>
              <a:t>Starting</a:t>
            </a:r>
            <a:r>
              <a:rPr lang="nl-BE" dirty="0">
                <a:solidFill>
                  <a:schemeClr val="tx2">
                    <a:lumMod val="75000"/>
                  </a:schemeClr>
                </a:solidFill>
              </a:rPr>
              <a:t> </a:t>
            </a:r>
          </a:p>
          <a:p>
            <a:pPr algn="ctr">
              <a:spcAft>
                <a:spcPts val="600"/>
              </a:spcAft>
            </a:pPr>
            <a:r>
              <a:rPr lang="nl-BE" dirty="0">
                <a:solidFill>
                  <a:schemeClr val="tx2">
                    <a:lumMod val="75000"/>
                  </a:schemeClr>
                </a:solidFill>
              </a:rPr>
              <a:t>a job</a:t>
            </a:r>
          </a:p>
        </p:txBody>
      </p:sp>
      <p:sp>
        <p:nvSpPr>
          <p:cNvPr id="10" name="Tekstvak 9"/>
          <p:cNvSpPr txBox="1"/>
          <p:nvPr/>
        </p:nvSpPr>
        <p:spPr>
          <a:xfrm>
            <a:off x="4743371" y="5340100"/>
            <a:ext cx="1656184" cy="646331"/>
          </a:xfrm>
          <a:prstGeom prst="rect">
            <a:avLst/>
          </a:prstGeom>
          <a:noFill/>
        </p:spPr>
        <p:txBody>
          <a:bodyPr wrap="square" rtlCol="0">
            <a:spAutoFit/>
          </a:bodyPr>
          <a:lstStyle/>
          <a:p>
            <a:pPr algn="ctr">
              <a:spcAft>
                <a:spcPts val="600"/>
              </a:spcAft>
            </a:pPr>
            <a:r>
              <a:rPr lang="en-US" dirty="0">
                <a:solidFill>
                  <a:schemeClr val="tx2">
                    <a:lumMod val="75000"/>
                  </a:schemeClr>
                </a:solidFill>
              </a:rPr>
              <a:t>ideal situation of a job</a:t>
            </a:r>
            <a:endParaRPr lang="nl-BE" dirty="0">
              <a:solidFill>
                <a:schemeClr val="tx2">
                  <a:lumMod val="75000"/>
                </a:schemeClr>
              </a:solidFill>
            </a:endParaRPr>
          </a:p>
        </p:txBody>
      </p:sp>
      <p:sp>
        <p:nvSpPr>
          <p:cNvPr id="11" name="Tekstvak 10"/>
          <p:cNvSpPr txBox="1"/>
          <p:nvPr/>
        </p:nvSpPr>
        <p:spPr>
          <a:xfrm>
            <a:off x="7324060" y="5340099"/>
            <a:ext cx="2248569" cy="646331"/>
          </a:xfrm>
          <a:prstGeom prst="rect">
            <a:avLst/>
          </a:prstGeom>
          <a:noFill/>
        </p:spPr>
        <p:txBody>
          <a:bodyPr wrap="square" rtlCol="0">
            <a:spAutoFit/>
          </a:bodyPr>
          <a:lstStyle/>
          <a:p>
            <a:pPr algn="ctr">
              <a:spcAft>
                <a:spcPts val="600"/>
              </a:spcAft>
            </a:pPr>
            <a:r>
              <a:rPr lang="nl-BE" dirty="0" err="1">
                <a:solidFill>
                  <a:schemeClr val="tx2">
                    <a:lumMod val="75000"/>
                  </a:schemeClr>
                </a:solidFill>
              </a:rPr>
              <a:t>reality</a:t>
            </a:r>
            <a:r>
              <a:rPr lang="nl-BE" dirty="0">
                <a:solidFill>
                  <a:schemeClr val="tx2">
                    <a:lumMod val="75000"/>
                  </a:schemeClr>
                </a:solidFill>
              </a:rPr>
              <a:t> (over </a:t>
            </a:r>
            <a:r>
              <a:rPr lang="nl-BE" dirty="0" err="1">
                <a:solidFill>
                  <a:schemeClr val="tx2">
                    <a:lumMod val="75000"/>
                  </a:schemeClr>
                </a:solidFill>
              </a:rPr>
              <a:t>the</a:t>
            </a:r>
            <a:r>
              <a:rPr lang="nl-BE" dirty="0">
                <a:solidFill>
                  <a:schemeClr val="tx2">
                    <a:lumMod val="75000"/>
                  </a:schemeClr>
                </a:solidFill>
              </a:rPr>
              <a:t> </a:t>
            </a:r>
            <a:r>
              <a:rPr lang="nl-BE" dirty="0" err="1">
                <a:solidFill>
                  <a:schemeClr val="tx2">
                    <a:lumMod val="75000"/>
                  </a:schemeClr>
                </a:solidFill>
              </a:rPr>
              <a:t>years</a:t>
            </a:r>
            <a:r>
              <a:rPr lang="nl-BE" dirty="0">
                <a:solidFill>
                  <a:schemeClr val="tx2">
                    <a:lumMod val="75000"/>
                  </a:schemeClr>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Afbeelding 15"/>
          <p:cNvPicPr>
            <a:picLocks noChangeAspect="1"/>
          </p:cNvPicPr>
          <p:nvPr/>
        </p:nvPicPr>
        <p:blipFill>
          <a:blip r:embed="rId2"/>
          <a:stretch>
            <a:fillRect/>
          </a:stretch>
        </p:blipFill>
        <p:spPr>
          <a:xfrm>
            <a:off x="-1" y="-1"/>
            <a:ext cx="3056013" cy="1161285"/>
          </a:xfrm>
          <a:prstGeom prst="rect">
            <a:avLst/>
          </a:prstGeom>
        </p:spPr>
      </p:pic>
      <p:sp>
        <p:nvSpPr>
          <p:cNvPr id="5" name="Rectangle 19"/>
          <p:cNvSpPr/>
          <p:nvPr/>
        </p:nvSpPr>
        <p:spPr>
          <a:xfrm>
            <a:off x="4063987" y="2291573"/>
            <a:ext cx="5256584" cy="3877985"/>
          </a:xfrm>
          <a:prstGeom prst="rect">
            <a:avLst/>
          </a:prstGeom>
        </p:spPr>
        <p:txBody>
          <a:bodyPr wrap="square">
            <a:spAutoFit/>
          </a:bodyPr>
          <a:lstStyle/>
          <a:p>
            <a:pPr marL="342900" indent="-342900">
              <a:buFont typeface="Wingdings" panose="05000000000000000000" pitchFamily="2" charset="2"/>
              <a:buChar char="ü"/>
              <a:defRPr/>
            </a:pPr>
            <a:r>
              <a:rPr lang="en-US" sz="2400" dirty="0"/>
              <a:t>Tasks are different when they are e.g.: </a:t>
            </a:r>
          </a:p>
          <a:p>
            <a:pPr marL="800100" lvl="1" indent="-342900">
              <a:lnSpc>
                <a:spcPct val="150000"/>
              </a:lnSpc>
              <a:buFont typeface="Wingdings" panose="05000000000000000000" pitchFamily="2" charset="2"/>
              <a:buChar char="ü"/>
              <a:defRPr/>
            </a:pPr>
            <a:r>
              <a:rPr lang="en-US" sz="2000" dirty="0"/>
              <a:t>Require other knowledge/skills
They serve a different purpose
You do them with others/ do them alone
You do them at a different time/place</a:t>
            </a:r>
            <a:endParaRPr lang="nl-NL" sz="2000" dirty="0"/>
          </a:p>
          <a:p>
            <a:pPr marL="342900" indent="-342900">
              <a:buFont typeface="Wingdings" panose="05000000000000000000" pitchFamily="2" charset="2"/>
              <a:buChar char="ü"/>
              <a:defRPr/>
            </a:pPr>
            <a:endParaRPr lang="nl-NL" dirty="0">
              <a:solidFill>
                <a:schemeClr val="hlink"/>
              </a:solidFill>
              <a:sym typeface="Wingdings" panose="05000000000000000000" pitchFamily="2" charset="2"/>
            </a:endParaRPr>
          </a:p>
        </p:txBody>
      </p:sp>
      <p:sp>
        <p:nvSpPr>
          <p:cNvPr id="18" name="Titel 10"/>
          <p:cNvSpPr txBox="1"/>
          <p:nvPr/>
        </p:nvSpPr>
        <p:spPr>
          <a:xfrm>
            <a:off x="396070" y="1358451"/>
            <a:ext cx="7335835" cy="1268984"/>
          </a:xfrm>
          <a:prstGeom prst="rect">
            <a:avLst/>
          </a:prstGeom>
        </p:spPr>
        <p:txBody>
          <a:bodyPr vert="horz" lIns="91440" tIns="45720" rIns="91440" bIns="45720" rtlCol="0" anchor="t">
            <a:normAutofit/>
          </a:bodyPr>
          <a:lst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a:lstStyle>
          <a:p>
            <a:r>
              <a:rPr lang="nl-NL" dirty="0"/>
              <a:t>Stap 1: Job in </a:t>
            </a:r>
            <a:r>
              <a:rPr lang="nl-NL" dirty="0" err="1"/>
              <a:t>tasks</a:t>
            </a:r>
            <a:endParaRPr lang="nl-NL" dirty="0"/>
          </a:p>
        </p:txBody>
      </p:sp>
      <p:pic>
        <p:nvPicPr>
          <p:cNvPr id="23" name="Afbeelding 22"/>
          <p:cNvPicPr>
            <a:picLocks noChangeAspect="1"/>
          </p:cNvPicPr>
          <p:nvPr/>
        </p:nvPicPr>
        <p:blipFill>
          <a:blip r:embed="rId3">
            <a:duotone>
              <a:schemeClr val="accent1">
                <a:shade val="45000"/>
                <a:satMod val="135000"/>
              </a:schemeClr>
              <a:prstClr val="white"/>
            </a:duotone>
          </a:blip>
          <a:stretch>
            <a:fillRect/>
          </a:stretch>
        </p:blipFill>
        <p:spPr>
          <a:xfrm>
            <a:off x="1528005" y="2627435"/>
            <a:ext cx="1872208" cy="19141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044" y="1240031"/>
            <a:ext cx="9412284" cy="850965"/>
          </a:xfrm>
        </p:spPr>
        <p:txBody>
          <a:bodyPr>
            <a:normAutofit/>
          </a:bodyPr>
          <a:lstStyle/>
          <a:p>
            <a:r>
              <a:rPr lang="nl-BE" dirty="0"/>
              <a:t>Look at </a:t>
            </a:r>
            <a:r>
              <a:rPr lang="nl-BE" dirty="0" err="1"/>
              <a:t>your</a:t>
            </a:r>
            <a:r>
              <a:rPr lang="nl-BE" dirty="0"/>
              <a:t> </a:t>
            </a:r>
            <a:r>
              <a:rPr lang="nl-BE" dirty="0" err="1"/>
              <a:t>own</a:t>
            </a:r>
            <a:r>
              <a:rPr lang="nl-BE" dirty="0"/>
              <a:t> job in </a:t>
            </a:r>
            <a:r>
              <a:rPr lang="nl-BE" dirty="0" err="1"/>
              <a:t>tasks</a:t>
            </a:r>
            <a:endParaRPr lang="nl-BE" dirty="0"/>
          </a:p>
        </p:txBody>
      </p:sp>
      <p:pic>
        <p:nvPicPr>
          <p:cNvPr id="16" name="Afbeelding 15"/>
          <p:cNvPicPr>
            <a:picLocks noChangeAspect="1"/>
          </p:cNvPicPr>
          <p:nvPr/>
        </p:nvPicPr>
        <p:blipFill>
          <a:blip r:embed="rId2"/>
          <a:stretch>
            <a:fillRect/>
          </a:stretch>
        </p:blipFill>
        <p:spPr>
          <a:xfrm>
            <a:off x="-1" y="-1"/>
            <a:ext cx="3056013" cy="1161285"/>
          </a:xfrm>
          <a:prstGeom prst="rect">
            <a:avLst/>
          </a:prstGeom>
        </p:spPr>
      </p:pic>
      <p:sp>
        <p:nvSpPr>
          <p:cNvPr id="19" name="Tekstvak 18"/>
          <p:cNvSpPr txBox="1"/>
          <p:nvPr/>
        </p:nvSpPr>
        <p:spPr>
          <a:xfrm>
            <a:off x="1223284" y="2090996"/>
            <a:ext cx="6408224" cy="3912097"/>
          </a:xfrm>
          <a:prstGeom prst="rect">
            <a:avLst/>
          </a:prstGeom>
          <a:noFill/>
        </p:spPr>
        <p:txBody>
          <a:bodyPr wrap="square">
            <a:spAutoFit/>
          </a:bodyPr>
          <a:lstStyle/>
          <a:p>
            <a:pPr lvl="1">
              <a:lnSpc>
                <a:spcPct val="150000"/>
              </a:lnSpc>
              <a:defRPr/>
            </a:pPr>
            <a:r>
              <a:rPr lang="en-US" sz="2400" dirty="0"/>
              <a:t>Write 10 different tasks on 10 yellow post-its</a:t>
            </a:r>
          </a:p>
          <a:p>
            <a:pPr lvl="1">
              <a:lnSpc>
                <a:spcPct val="150000"/>
              </a:lnSpc>
              <a:defRPr/>
            </a:pPr>
            <a:endParaRPr lang="en-US" sz="2400" dirty="0"/>
          </a:p>
          <a:p>
            <a:pPr>
              <a:lnSpc>
                <a:spcPct val="150000"/>
              </a:lnSpc>
              <a:defRPr/>
            </a:pPr>
            <a:r>
              <a:rPr lang="en-US" sz="2400" u="sng" dirty="0"/>
              <a:t>GOAL:</a:t>
            </a:r>
            <a:r>
              <a:rPr lang="en-US" sz="2400" dirty="0"/>
              <a:t> </a:t>
            </a:r>
          </a:p>
          <a:p>
            <a:pPr lvl="1">
              <a:lnSpc>
                <a:spcPct val="150000"/>
              </a:lnSpc>
              <a:defRPr/>
            </a:pPr>
            <a:r>
              <a:rPr lang="en-US" sz="2400" dirty="0"/>
              <a:t>A quick first average image of the    activities/tasks that make up the job</a:t>
            </a:r>
            <a:endParaRPr lang="en-US" sz="2400" u="sng" dirty="0"/>
          </a:p>
          <a:p>
            <a:pPr>
              <a:lnSpc>
                <a:spcPct val="150000"/>
              </a:lnSpc>
              <a:defRPr/>
            </a:pPr>
            <a:r>
              <a:rPr lang="en-US" sz="2400" u="sng" dirty="0"/>
              <a:t>TIME:</a:t>
            </a:r>
            <a:r>
              <a:rPr lang="en-US" sz="2400" dirty="0"/>
              <a:t> 15 min</a:t>
            </a:r>
            <a:endParaRPr lang="nl-NL" sz="2400" dirty="0"/>
          </a:p>
        </p:txBody>
      </p:sp>
      <p:sp>
        <p:nvSpPr>
          <p:cNvPr id="20" name="Rectangle 11"/>
          <p:cNvSpPr/>
          <p:nvPr/>
        </p:nvSpPr>
        <p:spPr>
          <a:xfrm>
            <a:off x="7839920" y="480882"/>
            <a:ext cx="432048" cy="5688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Document"/>
          <p:cNvSpPr>
            <a:spLocks noEditPoints="1" noChangeArrowheads="1"/>
          </p:cNvSpPr>
          <p:nvPr/>
        </p:nvSpPr>
        <p:spPr bwMode="auto">
          <a:xfrm rot="16200000">
            <a:off x="7647159" y="2549253"/>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3" name="Document"/>
          <p:cNvSpPr>
            <a:spLocks noEditPoints="1" noChangeArrowheads="1"/>
          </p:cNvSpPr>
          <p:nvPr/>
        </p:nvSpPr>
        <p:spPr bwMode="auto">
          <a:xfrm rot="16200000">
            <a:off x="8511255" y="2549253"/>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4" name="Document"/>
          <p:cNvSpPr>
            <a:spLocks noEditPoints="1" noChangeArrowheads="1"/>
          </p:cNvSpPr>
          <p:nvPr/>
        </p:nvSpPr>
        <p:spPr bwMode="auto">
          <a:xfrm rot="16200000">
            <a:off x="9280923" y="2575860"/>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5" name="Document"/>
          <p:cNvSpPr>
            <a:spLocks noEditPoints="1" noChangeArrowheads="1"/>
          </p:cNvSpPr>
          <p:nvPr/>
        </p:nvSpPr>
        <p:spPr bwMode="auto">
          <a:xfrm rot="16200000">
            <a:off x="8439247" y="4205437"/>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6" name="Document"/>
          <p:cNvSpPr>
            <a:spLocks noEditPoints="1" noChangeArrowheads="1"/>
          </p:cNvSpPr>
          <p:nvPr/>
        </p:nvSpPr>
        <p:spPr bwMode="auto">
          <a:xfrm rot="16200000">
            <a:off x="9303343" y="3413349"/>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7" name="Document"/>
          <p:cNvSpPr>
            <a:spLocks noEditPoints="1" noChangeArrowheads="1"/>
          </p:cNvSpPr>
          <p:nvPr/>
        </p:nvSpPr>
        <p:spPr bwMode="auto">
          <a:xfrm rot="16200000">
            <a:off x="9303343" y="4205437"/>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8" name="Document"/>
          <p:cNvSpPr>
            <a:spLocks noEditPoints="1" noChangeArrowheads="1"/>
          </p:cNvSpPr>
          <p:nvPr/>
        </p:nvSpPr>
        <p:spPr bwMode="auto">
          <a:xfrm rot="16200000">
            <a:off x="7647159" y="3413349"/>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39" name="Document"/>
          <p:cNvSpPr>
            <a:spLocks noEditPoints="1" noChangeArrowheads="1"/>
          </p:cNvSpPr>
          <p:nvPr/>
        </p:nvSpPr>
        <p:spPr bwMode="auto">
          <a:xfrm rot="16200000">
            <a:off x="8511255" y="3413349"/>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40" name="Document"/>
          <p:cNvSpPr>
            <a:spLocks noEditPoints="1" noChangeArrowheads="1"/>
          </p:cNvSpPr>
          <p:nvPr/>
        </p:nvSpPr>
        <p:spPr bwMode="auto">
          <a:xfrm rot="16200000">
            <a:off x="7647159" y="4205437"/>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
        <p:nvSpPr>
          <p:cNvPr id="41" name="Document"/>
          <p:cNvSpPr>
            <a:spLocks noEditPoints="1" noChangeArrowheads="1"/>
          </p:cNvSpPr>
          <p:nvPr/>
        </p:nvSpPr>
        <p:spPr bwMode="auto">
          <a:xfrm rot="16200000">
            <a:off x="8515451" y="5069533"/>
            <a:ext cx="529954" cy="561256"/>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defRPr/>
            </a:pPr>
            <a:endParaRPr lang="nl-NL"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6578" y="1151776"/>
            <a:ext cx="7335835" cy="1268984"/>
          </a:xfrm>
        </p:spPr>
        <p:txBody>
          <a:bodyPr/>
          <a:lstStyle/>
          <a:p>
            <a:r>
              <a:rPr lang="nl-NL" dirty="0"/>
              <a:t>Step 2: </a:t>
            </a:r>
            <a:r>
              <a:rPr lang="en-GB" dirty="0"/>
              <a:t>Need customization?</a:t>
            </a:r>
            <a:endParaRPr lang="nl-BE" dirty="0"/>
          </a:p>
        </p:txBody>
      </p:sp>
      <p:pic>
        <p:nvPicPr>
          <p:cNvPr id="16" name="Afbeelding 15"/>
          <p:cNvPicPr>
            <a:picLocks noChangeAspect="1"/>
          </p:cNvPicPr>
          <p:nvPr/>
        </p:nvPicPr>
        <p:blipFill>
          <a:blip r:embed="rId2"/>
          <a:stretch>
            <a:fillRect/>
          </a:stretch>
        </p:blipFill>
        <p:spPr>
          <a:xfrm>
            <a:off x="-1" y="-1"/>
            <a:ext cx="3056013" cy="1161285"/>
          </a:xfrm>
          <a:prstGeom prst="rect">
            <a:avLst/>
          </a:prstGeom>
        </p:spPr>
      </p:pic>
      <p:grpSp>
        <p:nvGrpSpPr>
          <p:cNvPr id="3" name="Groep 2"/>
          <p:cNvGrpSpPr/>
          <p:nvPr/>
        </p:nvGrpSpPr>
        <p:grpSpPr>
          <a:xfrm>
            <a:off x="4963885" y="2200700"/>
            <a:ext cx="5050303" cy="3285464"/>
            <a:chOff x="38260" y="1049659"/>
            <a:chExt cx="8829223" cy="5772644"/>
          </a:xfrm>
        </p:grpSpPr>
        <p:cxnSp>
          <p:nvCxnSpPr>
            <p:cNvPr id="5" name="Straight Connector 2"/>
            <p:cNvCxnSpPr/>
            <p:nvPr/>
          </p:nvCxnSpPr>
          <p:spPr>
            <a:xfrm>
              <a:off x="1836306" y="3753907"/>
              <a:ext cx="6120680" cy="0"/>
            </a:xfrm>
            <a:prstGeom prst="line">
              <a:avLst/>
            </a:prstGeom>
          </p:spPr>
          <p:style>
            <a:lnRef idx="3">
              <a:schemeClr val="dk1"/>
            </a:lnRef>
            <a:fillRef idx="0">
              <a:schemeClr val="dk1"/>
            </a:fillRef>
            <a:effectRef idx="2">
              <a:schemeClr val="dk1"/>
            </a:effectRef>
            <a:fontRef idx="minor">
              <a:schemeClr val="tx1"/>
            </a:fontRef>
          </p:style>
        </p:cxnSp>
        <p:sp>
          <p:nvSpPr>
            <p:cNvPr id="6" name="TextBox 10"/>
            <p:cNvSpPr txBox="1"/>
            <p:nvPr/>
          </p:nvSpPr>
          <p:spPr>
            <a:xfrm>
              <a:off x="38260" y="3397915"/>
              <a:ext cx="1622997" cy="740032"/>
            </a:xfrm>
            <a:prstGeom prst="rect">
              <a:avLst/>
            </a:prstGeom>
            <a:solidFill>
              <a:schemeClr val="bg1"/>
            </a:solidFill>
          </p:spPr>
          <p:txBody>
            <a:bodyPr wrap="none" rtlCol="0">
              <a:spAutoFit/>
            </a:bodyPr>
            <a:lstStyle/>
            <a:p>
              <a:pPr algn="ctr"/>
              <a:r>
                <a:rPr lang="en-US" b="1" dirty="0"/>
                <a:t>Do </a:t>
              </a:r>
              <a:r>
                <a:rPr lang="en-US" dirty="0"/>
                <a:t>I want to
less </a:t>
              </a:r>
              <a:endParaRPr lang="en-GB" dirty="0">
                <a:latin typeface="+mn-lt"/>
              </a:endParaRPr>
            </a:p>
          </p:txBody>
        </p:sp>
        <p:sp>
          <p:nvSpPr>
            <p:cNvPr id="7" name="TextBox 14"/>
            <p:cNvSpPr txBox="1"/>
            <p:nvPr/>
          </p:nvSpPr>
          <p:spPr>
            <a:xfrm>
              <a:off x="7522900" y="3430741"/>
              <a:ext cx="1344583" cy="740032"/>
            </a:xfrm>
            <a:prstGeom prst="rect">
              <a:avLst/>
            </a:prstGeom>
            <a:solidFill>
              <a:schemeClr val="bg1"/>
            </a:solidFill>
          </p:spPr>
          <p:txBody>
            <a:bodyPr wrap="none" rtlCol="0">
              <a:spAutoFit/>
            </a:bodyPr>
            <a:lstStyle/>
            <a:p>
              <a:pPr algn="ctr"/>
              <a:r>
                <a:rPr lang="en-US" b="1" dirty="0"/>
                <a:t>Do </a:t>
              </a:r>
              <a:r>
                <a:rPr lang="en-US" dirty="0"/>
                <a:t>I want 
still happy</a:t>
              </a:r>
              <a:endParaRPr lang="en-GB" dirty="0">
                <a:latin typeface="+mn-lt"/>
              </a:endParaRPr>
            </a:p>
          </p:txBody>
        </p:sp>
        <p:cxnSp>
          <p:nvCxnSpPr>
            <p:cNvPr id="8" name="Straight Connector 3"/>
            <p:cNvCxnSpPr/>
            <p:nvPr/>
          </p:nvCxnSpPr>
          <p:spPr>
            <a:xfrm>
              <a:off x="4730558" y="1700808"/>
              <a:ext cx="0" cy="4752528"/>
            </a:xfrm>
            <a:prstGeom prst="line">
              <a:avLst/>
            </a:prstGeom>
          </p:spPr>
          <p:style>
            <a:lnRef idx="3">
              <a:schemeClr val="dk1"/>
            </a:lnRef>
            <a:fillRef idx="0">
              <a:schemeClr val="dk1"/>
            </a:fillRef>
            <a:effectRef idx="2">
              <a:schemeClr val="dk1"/>
            </a:effectRef>
            <a:fontRef idx="minor">
              <a:schemeClr val="tx1"/>
            </a:fontRef>
          </p:style>
        </p:cxnSp>
        <p:sp>
          <p:nvSpPr>
            <p:cNvPr id="9" name="TextBox 27"/>
            <p:cNvSpPr txBox="1"/>
            <p:nvPr/>
          </p:nvSpPr>
          <p:spPr>
            <a:xfrm>
              <a:off x="4043321" y="1049659"/>
              <a:ext cx="1346291" cy="1057189"/>
            </a:xfrm>
            <a:prstGeom prst="rect">
              <a:avLst/>
            </a:prstGeom>
            <a:solidFill>
              <a:schemeClr val="bg1"/>
            </a:solidFill>
          </p:spPr>
          <p:txBody>
            <a:bodyPr wrap="none" rtlCol="0">
              <a:spAutoFit/>
            </a:bodyPr>
            <a:lstStyle/>
            <a:p>
              <a:pPr algn="ctr"/>
              <a:r>
                <a:rPr lang="en-US" b="1" dirty="0"/>
                <a:t>Can </a:t>
              </a:r>
              <a:r>
                <a:rPr lang="en-US" dirty="0"/>
                <a:t>I still
good (on</a:t>
              </a:r>
              <a:r>
                <a:rPr lang="en-US" b="1" dirty="0"/>
                <a:t>)
</a:t>
              </a:r>
              <a:endParaRPr lang="en-GB" dirty="0">
                <a:latin typeface="+mn-lt"/>
              </a:endParaRPr>
            </a:p>
          </p:txBody>
        </p:sp>
        <p:sp>
          <p:nvSpPr>
            <p:cNvPr id="10" name="TextBox 28"/>
            <p:cNvSpPr txBox="1"/>
            <p:nvPr/>
          </p:nvSpPr>
          <p:spPr>
            <a:xfrm>
              <a:off x="4638194" y="6036105"/>
              <a:ext cx="184730" cy="369332"/>
            </a:xfrm>
            <a:prstGeom prst="rect">
              <a:avLst/>
            </a:prstGeom>
            <a:solidFill>
              <a:schemeClr val="bg1"/>
            </a:solidFill>
          </p:spPr>
          <p:txBody>
            <a:bodyPr wrap="none" rtlCol="0">
              <a:spAutoFit/>
            </a:bodyPr>
            <a:lstStyle/>
            <a:p>
              <a:pPr algn="ctr"/>
              <a:endParaRPr lang="en-GB" dirty="0">
                <a:latin typeface="+mn-lt"/>
              </a:endParaRPr>
            </a:p>
          </p:txBody>
        </p:sp>
        <p:sp>
          <p:nvSpPr>
            <p:cNvPr id="11" name="TextBox 17"/>
            <p:cNvSpPr txBox="1"/>
            <p:nvPr/>
          </p:nvSpPr>
          <p:spPr>
            <a:xfrm>
              <a:off x="3791810" y="6082271"/>
              <a:ext cx="1877497" cy="740032"/>
            </a:xfrm>
            <a:prstGeom prst="rect">
              <a:avLst/>
            </a:prstGeom>
            <a:solidFill>
              <a:schemeClr val="bg1"/>
            </a:solidFill>
          </p:spPr>
          <p:txBody>
            <a:bodyPr wrap="none" rtlCol="0">
              <a:spAutoFit/>
            </a:bodyPr>
            <a:lstStyle/>
            <a:p>
              <a:pPr algn="ctr"/>
              <a:r>
                <a:rPr lang="en-US" b="1" dirty="0"/>
                <a:t>Can </a:t>
              </a:r>
              <a:r>
                <a:rPr lang="en-US" dirty="0"/>
                <a:t>I then 
less good (on</a:t>
              </a:r>
              <a:r>
                <a:rPr lang="en-GB" dirty="0">
                  <a:latin typeface="+mn-lt"/>
                </a:rPr>
                <a:t>)</a:t>
              </a:r>
            </a:p>
          </p:txBody>
        </p:sp>
        <p:sp>
          <p:nvSpPr>
            <p:cNvPr id="12" name="Document"/>
            <p:cNvSpPr>
              <a:spLocks noEditPoints="1" noChangeArrowheads="1"/>
            </p:cNvSpPr>
            <p:nvPr/>
          </p:nvSpPr>
          <p:spPr bwMode="auto">
            <a:xfrm>
              <a:off x="1836305" y="2060848"/>
              <a:ext cx="918387" cy="720725"/>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nl-NL" sz="3600" dirty="0">
                <a:solidFill>
                  <a:schemeClr val="tx1"/>
                </a:solidFill>
              </a:endParaRPr>
            </a:p>
          </p:txBody>
        </p:sp>
        <p:sp>
          <p:nvSpPr>
            <p:cNvPr id="13" name="Document"/>
            <p:cNvSpPr>
              <a:spLocks noEditPoints="1" noChangeArrowheads="1"/>
            </p:cNvSpPr>
            <p:nvPr/>
          </p:nvSpPr>
          <p:spPr bwMode="auto">
            <a:xfrm>
              <a:off x="1836305" y="4869160"/>
              <a:ext cx="918387" cy="720725"/>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nl-NL" sz="3600" dirty="0">
                <a:solidFill>
                  <a:schemeClr val="tx1"/>
                </a:solidFill>
              </a:endParaRPr>
            </a:p>
          </p:txBody>
        </p:sp>
        <p:sp>
          <p:nvSpPr>
            <p:cNvPr id="14" name="Document"/>
            <p:cNvSpPr>
              <a:spLocks noEditPoints="1" noChangeArrowheads="1"/>
            </p:cNvSpPr>
            <p:nvPr/>
          </p:nvSpPr>
          <p:spPr bwMode="auto">
            <a:xfrm>
              <a:off x="6057284" y="2204864"/>
              <a:ext cx="918387" cy="720725"/>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nl-NL" sz="3600" dirty="0">
                <a:solidFill>
                  <a:schemeClr val="tx1"/>
                </a:solidFill>
              </a:endParaRPr>
            </a:p>
          </p:txBody>
        </p:sp>
        <p:sp>
          <p:nvSpPr>
            <p:cNvPr id="15" name="Document"/>
            <p:cNvSpPr>
              <a:spLocks noEditPoints="1" noChangeArrowheads="1"/>
            </p:cNvSpPr>
            <p:nvPr/>
          </p:nvSpPr>
          <p:spPr bwMode="auto">
            <a:xfrm>
              <a:off x="6077621" y="4765367"/>
              <a:ext cx="918387" cy="720725"/>
            </a:xfrm>
            <a:custGeom>
              <a:avLst/>
              <a:gdLst>
                <a:gd name="T0" fmla="*/ 290036162 w 21600"/>
                <a:gd name="T1" fmla="*/ 798307292 h 21600"/>
                <a:gd name="T2" fmla="*/ 2291988 w 21600"/>
                <a:gd name="T3" fmla="*/ 400371834 h 21600"/>
                <a:gd name="T4" fmla="*/ 290036162 w 21600"/>
                <a:gd name="T5" fmla="*/ 2989479 h 21600"/>
                <a:gd name="T6" fmla="*/ 585248826 w 21600"/>
                <a:gd name="T7" fmla="*/ 393101492 h 21600"/>
                <a:gd name="T8" fmla="*/ 290036162 w 21600"/>
                <a:gd name="T9" fmla="*/ 798307292 h 21600"/>
                <a:gd name="T10" fmla="*/ 0 w 21600"/>
                <a:gd name="T11" fmla="*/ 0 h 21600"/>
                <a:gd name="T12" fmla="*/ 582390370 w 21600"/>
                <a:gd name="T13" fmla="*/ 0 h 21600"/>
                <a:gd name="T14" fmla="*/ 582390370 w 21600"/>
                <a:gd name="T15" fmla="*/ 797126775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C000"/>
            </a:solidFill>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a:lstStyle>
              <a:defPPr>
                <a:defRPr lang="nl-N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nl-NL" sz="3600" dirty="0">
                <a:solidFill>
                  <a:schemeClr val="tx1"/>
                </a:solidFill>
              </a:endParaRPr>
            </a:p>
          </p:txBody>
        </p:sp>
      </p:grpSp>
      <p:sp>
        <p:nvSpPr>
          <p:cNvPr id="17" name="Tekstvak 16"/>
          <p:cNvSpPr txBox="1"/>
          <p:nvPr/>
        </p:nvSpPr>
        <p:spPr>
          <a:xfrm>
            <a:off x="1469021" y="2200700"/>
            <a:ext cx="2541276" cy="2804101"/>
          </a:xfrm>
          <a:prstGeom prst="rect">
            <a:avLst/>
          </a:prstGeom>
          <a:noFill/>
        </p:spPr>
        <p:txBody>
          <a:bodyPr wrap="square">
            <a:spAutoFit/>
          </a:bodyPr>
          <a:lstStyle/>
          <a:p>
            <a:pPr>
              <a:lnSpc>
                <a:spcPct val="150000"/>
              </a:lnSpc>
              <a:defRPr/>
            </a:pPr>
            <a:r>
              <a:rPr lang="en-US" sz="2400" dirty="0"/>
              <a:t>Do these tasks still suit this employee under the current circumstances?</a:t>
            </a:r>
            <a:endParaRPr lang="nl-NL"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152" y="1247719"/>
            <a:ext cx="7335835" cy="694847"/>
          </a:xfrm>
        </p:spPr>
        <p:txBody>
          <a:bodyPr>
            <a:normAutofit fontScale="90000"/>
          </a:bodyPr>
          <a:lstStyle/>
          <a:p>
            <a:r>
              <a:rPr lang="nl-NL" dirty="0"/>
              <a:t>Stap 3: </a:t>
            </a:r>
            <a:r>
              <a:rPr lang="nl-NL" dirty="0" err="1"/>
              <a:t>Jobcrafting</a:t>
            </a:r>
            <a:endParaRPr lang="nl-BE" dirty="0"/>
          </a:p>
        </p:txBody>
      </p:sp>
      <p:pic>
        <p:nvPicPr>
          <p:cNvPr id="16" name="Afbeelding 15"/>
          <p:cNvPicPr>
            <a:picLocks noChangeAspect="1"/>
          </p:cNvPicPr>
          <p:nvPr/>
        </p:nvPicPr>
        <p:blipFill>
          <a:blip r:embed="rId3"/>
          <a:stretch>
            <a:fillRect/>
          </a:stretch>
        </p:blipFill>
        <p:spPr>
          <a:xfrm>
            <a:off x="-1" y="-1"/>
            <a:ext cx="3056013" cy="1161285"/>
          </a:xfrm>
          <a:prstGeom prst="rect">
            <a:avLst/>
          </a:prstGeom>
        </p:spPr>
      </p:pic>
      <p:sp>
        <p:nvSpPr>
          <p:cNvPr id="4" name="Tijdelijke aanduiding voor inhoud 3"/>
          <p:cNvSpPr>
            <a:spLocks noGrp="1" noRot="1" noMove="1" noResize="1" noEditPoints="1" noAdjustHandles="1" noChangeArrowheads="1" noChangeShapeType="1"/>
          </p:cNvSpPr>
          <p:nvPr>
            <p:ph idx="1"/>
          </p:nvPr>
        </p:nvSpPr>
        <p:spPr>
          <a:xfrm>
            <a:off x="1437022" y="2043057"/>
            <a:ext cx="7630994" cy="3716909"/>
          </a:xfrm>
        </p:spPr>
        <p:txBody>
          <a:bodyPr anchor="ctr">
            <a:normAutofit fontScale="77500" lnSpcReduction="20000"/>
          </a:bodyPr>
          <a:lstStyle/>
          <a:p>
            <a:pPr marL="0" indent="0">
              <a:lnSpc>
                <a:spcPct val="150000"/>
              </a:lnSpc>
              <a:buNone/>
            </a:pPr>
            <a:r>
              <a:rPr lang="nl-NL" sz="3100" dirty="0" err="1"/>
              <a:t>Jobcrafting</a:t>
            </a:r>
            <a:r>
              <a:rPr lang="nl-NL" sz="3100" dirty="0"/>
              <a:t> </a:t>
            </a:r>
            <a:r>
              <a:rPr lang="nl-NL" sz="3100" dirty="0" err="1"/>
              <a:t>techniques</a:t>
            </a:r>
            <a:endParaRPr lang="nl-NL" sz="3100" b="1" dirty="0">
              <a:solidFill>
                <a:srgbClr val="2E2E2E"/>
              </a:solidFill>
            </a:endParaRPr>
          </a:p>
          <a:p>
            <a:pPr marL="457200" indent="-457200">
              <a:lnSpc>
                <a:spcPct val="150000"/>
              </a:lnSpc>
              <a:buFont typeface="+mj-lt"/>
              <a:buAutoNum type="alphaUcPeriod"/>
            </a:pPr>
            <a:r>
              <a:rPr lang="nl-NL" sz="2600" b="1" dirty="0" err="1">
                <a:solidFill>
                  <a:srgbClr val="2E2E2E"/>
                </a:solidFill>
              </a:rPr>
              <a:t>cognitive</a:t>
            </a:r>
            <a:r>
              <a:rPr lang="nl-NL" sz="2600" b="1" dirty="0">
                <a:solidFill>
                  <a:srgbClr val="2E2E2E"/>
                </a:solidFill>
              </a:rPr>
              <a:t> </a:t>
            </a:r>
            <a:r>
              <a:rPr lang="nl-NL" sz="2600" b="1" dirty="0" err="1">
                <a:solidFill>
                  <a:schemeClr val="tx2"/>
                </a:solidFill>
              </a:rPr>
              <a:t>crafting</a:t>
            </a:r>
            <a:r>
              <a:rPr lang="nl-NL" sz="2600" b="1" dirty="0">
                <a:solidFill>
                  <a:schemeClr val="tx2"/>
                </a:solidFill>
              </a:rPr>
              <a:t> </a:t>
            </a:r>
            <a:r>
              <a:rPr lang="nl-NL" sz="1600" dirty="0">
                <a:solidFill>
                  <a:schemeClr val="tx2"/>
                </a:solidFill>
              </a:rPr>
              <a:t>(</a:t>
            </a:r>
            <a:r>
              <a:rPr lang="nl-NL" sz="1600" dirty="0" err="1">
                <a:solidFill>
                  <a:schemeClr val="tx2"/>
                </a:solidFill>
              </a:rPr>
              <a:t>Wrzesniewski</a:t>
            </a:r>
            <a:r>
              <a:rPr lang="nl-NL" sz="1600" dirty="0">
                <a:solidFill>
                  <a:schemeClr val="tx2"/>
                </a:solidFill>
              </a:rPr>
              <a:t> en Dutton (2001)</a:t>
            </a:r>
          </a:p>
          <a:p>
            <a:pPr lvl="1">
              <a:lnSpc>
                <a:spcPct val="120000"/>
              </a:lnSpc>
            </a:pPr>
            <a:r>
              <a:rPr lang="en-US" sz="2100" dirty="0">
                <a:solidFill>
                  <a:srgbClr val="2E2E2E"/>
                </a:solidFill>
              </a:rPr>
              <a:t>by customizing tasks 
Changing work-related social relationships
by changing their own perception of their work</a:t>
            </a:r>
          </a:p>
          <a:p>
            <a:pPr marL="457200" indent="-457200">
              <a:lnSpc>
                <a:spcPct val="150000"/>
              </a:lnSpc>
              <a:buFont typeface="+mj-lt"/>
              <a:buAutoNum type="alphaUcPeriod"/>
            </a:pPr>
            <a:r>
              <a:rPr lang="en-US" sz="2600" b="1" dirty="0"/>
              <a:t>Balancing task demands and resources </a:t>
            </a:r>
            <a:r>
              <a:rPr lang="da-DK" sz="1600" dirty="0">
                <a:solidFill>
                  <a:schemeClr val="tx2"/>
                </a:solidFill>
              </a:rPr>
              <a:t>(Bakker &amp; Demerouti, 2017 ; Demerouti et al., 2001)</a:t>
            </a:r>
          </a:p>
          <a:p>
            <a:pPr marL="457200" indent="-457200">
              <a:lnSpc>
                <a:spcPct val="150000"/>
              </a:lnSpc>
              <a:buFont typeface="+mj-lt"/>
              <a:buAutoNum type="alphaUcPeriod"/>
            </a:pPr>
            <a:endParaRPr lang="da-DK" sz="1600" dirty="0">
              <a:solidFill>
                <a:schemeClr val="tx2"/>
              </a:solidFill>
            </a:endParaRPr>
          </a:p>
          <a:p>
            <a:pPr marL="0" indent="0">
              <a:buNone/>
            </a:pPr>
            <a:r>
              <a:rPr lang="da-DK" sz="1050" dirty="0">
                <a:solidFill>
                  <a:schemeClr val="tx2"/>
                </a:solidFill>
              </a:rPr>
              <a:t>Source:	</a:t>
            </a:r>
          </a:p>
          <a:p>
            <a:pPr marL="0" indent="0">
              <a:buNone/>
            </a:pPr>
            <a:r>
              <a:rPr lang="en-US" sz="1050" dirty="0">
                <a:solidFill>
                  <a:schemeClr val="tx2"/>
                </a:solidFill>
                <a:hlinkClick r:id="rId4"/>
              </a:rPr>
              <a:t>A person-centered investigation of two dominant job crafting theoretical frameworks and their work-related implications</a:t>
            </a:r>
            <a:endParaRPr lang="nl-NL" sz="1400" b="0" i="0" dirty="0">
              <a:solidFill>
                <a:schemeClr val="tx2"/>
              </a:solidFill>
              <a:effectLst/>
            </a:endParaRPr>
          </a:p>
        </p:txBody>
      </p:sp>
      <p:grpSp>
        <p:nvGrpSpPr>
          <p:cNvPr id="3" name="Groep 2"/>
          <p:cNvGrpSpPr/>
          <p:nvPr/>
        </p:nvGrpSpPr>
        <p:grpSpPr>
          <a:xfrm>
            <a:off x="7145079" y="2389112"/>
            <a:ext cx="3524838" cy="2558383"/>
            <a:chOff x="3383904" y="3573016"/>
            <a:chExt cx="4113530" cy="2753838"/>
          </a:xfrm>
        </p:grpSpPr>
        <p:pic>
          <p:nvPicPr>
            <p:cNvPr id="5" name="Picture 3"/>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5337194" y="5805264"/>
              <a:ext cx="199813" cy="521590"/>
            </a:xfrm>
            <a:prstGeom prst="rect">
              <a:avLst/>
            </a:prstGeom>
            <a:noFill/>
            <a:ln w="9525">
              <a:noFill/>
              <a:miter lim="800000"/>
              <a:headEnd/>
              <a:tailEnd/>
            </a:ln>
          </p:spPr>
        </p:pic>
        <p:cxnSp>
          <p:nvCxnSpPr>
            <p:cNvPr id="6" name="Rechte verbindingslijn met pijl 5"/>
            <p:cNvCxnSpPr/>
            <p:nvPr/>
          </p:nvCxnSpPr>
          <p:spPr>
            <a:xfrm>
              <a:off x="5436096" y="5301208"/>
              <a:ext cx="0" cy="432048"/>
            </a:xfrm>
            <a:prstGeom prst="straightConnector1">
              <a:avLst/>
            </a:prstGeom>
            <a:ln w="38100">
              <a:solidFill>
                <a:srgbClr val="6CAB35"/>
              </a:solidFill>
              <a:tailEnd type="arrow"/>
            </a:ln>
          </p:spPr>
          <p:style>
            <a:lnRef idx="1">
              <a:schemeClr val="accent1"/>
            </a:lnRef>
            <a:fillRef idx="0">
              <a:schemeClr val="accent1"/>
            </a:fillRef>
            <a:effectRef idx="0">
              <a:schemeClr val="accent1"/>
            </a:effectRef>
            <a:fontRef idx="minor">
              <a:schemeClr val="tx1"/>
            </a:fontRef>
          </p:style>
        </p:cxnSp>
        <p:sp>
          <p:nvSpPr>
            <p:cNvPr id="7" name="Tekstvak 6"/>
            <p:cNvSpPr txBox="1"/>
            <p:nvPr/>
          </p:nvSpPr>
          <p:spPr>
            <a:xfrm>
              <a:off x="5508104" y="5301208"/>
              <a:ext cx="373820" cy="461665"/>
            </a:xfrm>
            <a:prstGeom prst="rect">
              <a:avLst/>
            </a:prstGeom>
            <a:noFill/>
          </p:spPr>
          <p:txBody>
            <a:bodyPr wrap="none" rtlCol="0">
              <a:spAutoFit/>
            </a:bodyPr>
            <a:lstStyle/>
            <a:p>
              <a:r>
                <a:rPr lang="nl-BE" sz="2400" b="1" dirty="0">
                  <a:latin typeface="+mj-lt"/>
                </a:rPr>
                <a:t>?</a:t>
              </a:r>
            </a:p>
          </p:txBody>
        </p:sp>
        <p:grpSp>
          <p:nvGrpSpPr>
            <p:cNvPr id="8" name="Groep 7"/>
            <p:cNvGrpSpPr/>
            <p:nvPr/>
          </p:nvGrpSpPr>
          <p:grpSpPr>
            <a:xfrm>
              <a:off x="5652120" y="3573016"/>
              <a:ext cx="1845314" cy="1872208"/>
              <a:chOff x="5652120" y="3573016"/>
              <a:chExt cx="1845314" cy="1872208"/>
            </a:xfrm>
          </p:grpSpPr>
          <p:grpSp>
            <p:nvGrpSpPr>
              <p:cNvPr id="25" name="Groep 24"/>
              <p:cNvGrpSpPr/>
              <p:nvPr/>
            </p:nvGrpSpPr>
            <p:grpSpPr>
              <a:xfrm>
                <a:off x="5652120" y="3573016"/>
                <a:ext cx="1845314" cy="1872208"/>
                <a:chOff x="5652120" y="3573016"/>
                <a:chExt cx="1845314" cy="1872208"/>
              </a:xfrm>
            </p:grpSpPr>
            <p:sp>
              <p:nvSpPr>
                <p:cNvPr id="27" name="Rechthoek 26"/>
                <p:cNvSpPr/>
                <p:nvPr/>
              </p:nvSpPr>
              <p:spPr>
                <a:xfrm>
                  <a:off x="5652120" y="3573016"/>
                  <a:ext cx="1404000" cy="1404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Rechthoek 27"/>
                <p:cNvSpPr/>
                <p:nvPr/>
              </p:nvSpPr>
              <p:spPr>
                <a:xfrm>
                  <a:off x="5724128" y="3645024"/>
                  <a:ext cx="342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9" name="Rechthoek 28"/>
                <p:cNvSpPr/>
                <p:nvPr/>
              </p:nvSpPr>
              <p:spPr>
                <a:xfrm>
                  <a:off x="6169623" y="3645024"/>
                  <a:ext cx="324000" cy="32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0" name="Rechthoek 29"/>
                <p:cNvSpPr/>
                <p:nvPr/>
              </p:nvSpPr>
              <p:spPr>
                <a:xfrm>
                  <a:off x="6633338" y="3645023"/>
                  <a:ext cx="342000" cy="751747"/>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31" name="Rechthoek 30"/>
                <p:cNvSpPr/>
                <p:nvPr/>
              </p:nvSpPr>
              <p:spPr>
                <a:xfrm>
                  <a:off x="5737575" y="4554234"/>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2" name="Rechthoek 31"/>
                <p:cNvSpPr/>
                <p:nvPr/>
              </p:nvSpPr>
              <p:spPr>
                <a:xfrm>
                  <a:off x="6633338" y="4540787"/>
                  <a:ext cx="324000" cy="32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3" name="Rechthoek 32"/>
                <p:cNvSpPr/>
                <p:nvPr/>
              </p:nvSpPr>
              <p:spPr>
                <a:xfrm>
                  <a:off x="6183070" y="4562908"/>
                  <a:ext cx="324000" cy="32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p:nvSpPr>
                <p:cNvPr id="34" name="Rechthoek 33"/>
                <p:cNvSpPr/>
                <p:nvPr/>
              </p:nvSpPr>
              <p:spPr>
                <a:xfrm>
                  <a:off x="7137394" y="4108739"/>
                  <a:ext cx="360040" cy="360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Rechthoek 34"/>
                <p:cNvSpPr/>
                <p:nvPr/>
              </p:nvSpPr>
              <p:spPr>
                <a:xfrm>
                  <a:off x="6660232" y="5085184"/>
                  <a:ext cx="360040" cy="3600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6" name="Rechthoek 35"/>
                <p:cNvSpPr/>
                <p:nvPr/>
              </p:nvSpPr>
              <p:spPr>
                <a:xfrm>
                  <a:off x="7137394" y="3676691"/>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37" name="Picture 3"/>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6255078" y="4005064"/>
                  <a:ext cx="199813" cy="521590"/>
                </a:xfrm>
                <a:prstGeom prst="rect">
                  <a:avLst/>
                </a:prstGeom>
                <a:noFill/>
                <a:ln w="9525">
                  <a:noFill/>
                  <a:miter lim="800000"/>
                  <a:headEnd/>
                  <a:tailEnd/>
                </a:ln>
              </p:spPr>
            </p:pic>
          </p:grpSp>
          <p:pic>
            <p:nvPicPr>
              <p:cNvPr id="26"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flipH="1">
                <a:off x="6156176" y="4077072"/>
                <a:ext cx="402470" cy="432048"/>
              </a:xfrm>
              <a:prstGeom prst="rect">
                <a:avLst/>
              </a:prstGeom>
              <a:noFill/>
              <a:ln w="9525">
                <a:noFill/>
                <a:miter lim="800000"/>
                <a:headEnd/>
                <a:tailEnd/>
              </a:ln>
            </p:spPr>
          </p:pic>
        </p:grpSp>
        <p:grpSp>
          <p:nvGrpSpPr>
            <p:cNvPr id="9" name="Groep 8"/>
            <p:cNvGrpSpPr/>
            <p:nvPr/>
          </p:nvGrpSpPr>
          <p:grpSpPr>
            <a:xfrm>
              <a:off x="3383904" y="3573016"/>
              <a:ext cx="1800008" cy="1872208"/>
              <a:chOff x="3383904" y="3573016"/>
              <a:chExt cx="1800008" cy="1872208"/>
            </a:xfrm>
          </p:grpSpPr>
          <p:grpSp>
            <p:nvGrpSpPr>
              <p:cNvPr id="10" name="Groep 9"/>
              <p:cNvGrpSpPr/>
              <p:nvPr/>
            </p:nvGrpSpPr>
            <p:grpSpPr>
              <a:xfrm>
                <a:off x="3383904" y="3573016"/>
                <a:ext cx="1800008" cy="1872208"/>
                <a:chOff x="3383904" y="3573016"/>
                <a:chExt cx="1800008" cy="1872208"/>
              </a:xfrm>
            </p:grpSpPr>
            <p:sp>
              <p:nvSpPr>
                <p:cNvPr id="12" name="Rechthoek 11"/>
                <p:cNvSpPr/>
                <p:nvPr/>
              </p:nvSpPr>
              <p:spPr>
                <a:xfrm>
                  <a:off x="3779912" y="3573016"/>
                  <a:ext cx="1404000" cy="1404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Rechthoek 12"/>
                <p:cNvSpPr/>
                <p:nvPr/>
              </p:nvSpPr>
              <p:spPr>
                <a:xfrm>
                  <a:off x="3851920" y="3645024"/>
                  <a:ext cx="342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Rechthoek 13"/>
                <p:cNvSpPr/>
                <p:nvPr/>
              </p:nvSpPr>
              <p:spPr>
                <a:xfrm>
                  <a:off x="4297415" y="3645024"/>
                  <a:ext cx="324000" cy="32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Rechthoek 14"/>
                <p:cNvSpPr/>
                <p:nvPr/>
              </p:nvSpPr>
              <p:spPr>
                <a:xfrm>
                  <a:off x="4761130" y="3645024"/>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Rechthoek 16"/>
                <p:cNvSpPr/>
                <p:nvPr/>
              </p:nvSpPr>
              <p:spPr>
                <a:xfrm>
                  <a:off x="3851920" y="4108739"/>
                  <a:ext cx="342000" cy="342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8" name="Rechthoek 17"/>
                <p:cNvSpPr/>
                <p:nvPr/>
              </p:nvSpPr>
              <p:spPr>
                <a:xfrm>
                  <a:off x="3865367" y="4554234"/>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9" name="Rechthoek 18"/>
                <p:cNvSpPr/>
                <p:nvPr/>
              </p:nvSpPr>
              <p:spPr>
                <a:xfrm>
                  <a:off x="4761130" y="4108739"/>
                  <a:ext cx="324000" cy="324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0" name="Rechthoek 19"/>
                <p:cNvSpPr/>
                <p:nvPr/>
              </p:nvSpPr>
              <p:spPr>
                <a:xfrm>
                  <a:off x="4283968" y="4567681"/>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1" name="Rechthoek 20"/>
                <p:cNvSpPr/>
                <p:nvPr/>
              </p:nvSpPr>
              <p:spPr>
                <a:xfrm>
                  <a:off x="3851920" y="5085184"/>
                  <a:ext cx="360040" cy="360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2" name="Rechthoek 21"/>
                <p:cNvSpPr/>
                <p:nvPr/>
              </p:nvSpPr>
              <p:spPr>
                <a:xfrm>
                  <a:off x="4788024" y="5085184"/>
                  <a:ext cx="360040" cy="360040"/>
                </a:xfrm>
                <a:prstGeom prst="rect">
                  <a:avLst/>
                </a:prstGeom>
                <a:solidFill>
                  <a:srgbClr val="6CAB35"/>
                </a:solidFill>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3" name="Rechthoek 22"/>
                <p:cNvSpPr/>
                <p:nvPr/>
              </p:nvSpPr>
              <p:spPr>
                <a:xfrm>
                  <a:off x="3383904" y="3681064"/>
                  <a:ext cx="324000" cy="324000"/>
                </a:xfrm>
                <a:prstGeom prst="rect">
                  <a:avLst/>
                </a:prstGeom>
                <a:ln>
                  <a:solidFill>
                    <a:srgbClr val="6CAB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24" name="Picture 3"/>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4382870" y="4005064"/>
                  <a:ext cx="199813" cy="521590"/>
                </a:xfrm>
                <a:prstGeom prst="rect">
                  <a:avLst/>
                </a:prstGeom>
                <a:noFill/>
                <a:ln w="9525">
                  <a:noFill/>
                  <a:miter lim="800000"/>
                  <a:headEnd/>
                  <a:tailEnd/>
                </a:ln>
              </p:spPr>
            </p:pic>
          </p:grpSp>
          <p:pic>
            <p:nvPicPr>
              <p:cNvPr id="11"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flipH="1">
                <a:off x="4283968" y="4077072"/>
                <a:ext cx="432048" cy="432048"/>
              </a:xfrm>
              <a:prstGeom prst="rect">
                <a:avLst/>
              </a:prstGeom>
              <a:noFill/>
              <a:ln w="9525">
                <a:noFill/>
                <a:miter lim="800000"/>
                <a:headEnd/>
                <a:tailEnd/>
              </a:ln>
            </p:spPr>
          </p:pic>
        </p:grpSp>
      </p:grpSp>
      <p:sp>
        <p:nvSpPr>
          <p:cNvPr id="71" name="Tekstvak 70"/>
          <p:cNvSpPr txBox="1"/>
          <p:nvPr/>
        </p:nvSpPr>
        <p:spPr>
          <a:xfrm>
            <a:off x="8130894" y="1252294"/>
            <a:ext cx="1545542" cy="307777"/>
          </a:xfrm>
          <a:prstGeom prst="rect">
            <a:avLst/>
          </a:prstGeom>
          <a:noFill/>
        </p:spPr>
        <p:txBody>
          <a:bodyPr wrap="square" rtlCol="0">
            <a:spAutoFit/>
          </a:bodyPr>
          <a:lstStyle/>
          <a:p>
            <a:pPr algn="ctr"/>
            <a:r>
              <a:rPr lang="nl-BE" sz="1400" dirty="0">
                <a:solidFill>
                  <a:srgbClr val="71747C"/>
                </a:solidFill>
                <a:latin typeface="Arial Black" panose="020B0A04020102020204" pitchFamily="34" charset="0"/>
                <a:ea typeface="Verdana" panose="020B0604030504040204" pitchFamily="34" charset="0"/>
                <a:cs typeface="Verdana" panose="020B0604030504040204" pitchFamily="34" charset="0"/>
              </a:rPr>
              <a:t>FUNCTION A</a:t>
            </a:r>
          </a:p>
        </p:txBody>
      </p:sp>
      <p:sp>
        <p:nvSpPr>
          <p:cNvPr id="72" name="Tekstvak 71"/>
          <p:cNvSpPr txBox="1"/>
          <p:nvPr/>
        </p:nvSpPr>
        <p:spPr>
          <a:xfrm>
            <a:off x="7247326" y="1898753"/>
            <a:ext cx="1440160" cy="461665"/>
          </a:xfrm>
          <a:prstGeom prst="rect">
            <a:avLst/>
          </a:prstGeom>
          <a:noFill/>
        </p:spPr>
        <p:txBody>
          <a:bodyPr wrap="square" rtlCol="0">
            <a:spAutoFit/>
          </a:bodyPr>
          <a:lstStyle/>
          <a:p>
            <a:pPr algn="ctr"/>
            <a:r>
              <a:rPr lang="nl-BE" sz="1200">
                <a:solidFill>
                  <a:srgbClr val="71747C"/>
                </a:solidFill>
                <a:latin typeface="Verdana" panose="020B0604030504040204" pitchFamily="34" charset="0"/>
                <a:ea typeface="Verdana" panose="020B0604030504040204" pitchFamily="34" charset="0"/>
                <a:cs typeface="Verdana" panose="020B0604030504040204" pitchFamily="34" charset="0"/>
              </a:rPr>
              <a:t>Employee 1
</a:t>
            </a:r>
            <a:endParaRPr lang="nl-BE" sz="1200" dirty="0">
              <a:solidFill>
                <a:srgbClr val="71747C"/>
              </a:solidFill>
              <a:latin typeface="Verdana" panose="020B0604030504040204" pitchFamily="34" charset="0"/>
              <a:ea typeface="Verdana" panose="020B0604030504040204" pitchFamily="34" charset="0"/>
              <a:cs typeface="Verdana" panose="020B0604030504040204" pitchFamily="34" charset="0"/>
            </a:endParaRPr>
          </a:p>
        </p:txBody>
      </p:sp>
      <p:sp>
        <p:nvSpPr>
          <p:cNvPr id="73" name="Tekstvak 72"/>
          <p:cNvSpPr txBox="1"/>
          <p:nvPr/>
        </p:nvSpPr>
        <p:spPr>
          <a:xfrm>
            <a:off x="9119534" y="1907628"/>
            <a:ext cx="1440160" cy="461665"/>
          </a:xfrm>
          <a:prstGeom prst="rect">
            <a:avLst/>
          </a:prstGeom>
          <a:noFill/>
        </p:spPr>
        <p:txBody>
          <a:bodyPr wrap="square" rtlCol="0">
            <a:spAutoFit/>
          </a:bodyPr>
          <a:lstStyle/>
          <a:p>
            <a:pPr algn="ctr"/>
            <a:r>
              <a:rPr lang="nl-BE" sz="1200">
                <a:solidFill>
                  <a:srgbClr val="71747C"/>
                </a:solidFill>
                <a:latin typeface="Verdana" panose="020B0604030504040204" pitchFamily="34" charset="0"/>
                <a:ea typeface="Verdana" panose="020B0604030504040204" pitchFamily="34" charset="0"/>
                <a:cs typeface="Verdana" panose="020B0604030504040204" pitchFamily="34" charset="0"/>
              </a:rPr>
              <a:t>Employee 2
</a:t>
            </a:r>
            <a:endParaRPr lang="nl-BE" sz="1200" dirty="0">
              <a:solidFill>
                <a:srgbClr val="71747C"/>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theme/theme1.xml><?xml version="1.0" encoding="utf-8"?>
<a:theme xmlns:a="http://schemas.openxmlformats.org/drawingml/2006/main" name="PunchcardVTI">
  <a:themeElements>
    <a:clrScheme name="Punchcard">
      <a:dk1>
        <a:srgbClr val="000000"/>
      </a:dk1>
      <a:lt1>
        <a:srgbClr val="FFFFFF"/>
      </a:lt1>
      <a:dk2>
        <a:srgbClr val="00224B"/>
      </a:dk2>
      <a:lt2>
        <a:srgbClr val="EFF0EF"/>
      </a:lt2>
      <a:accent1>
        <a:srgbClr val="00B2F3"/>
      </a:accent1>
      <a:accent2>
        <a:srgbClr val="0471CC"/>
      </a:accent2>
      <a:accent3>
        <a:srgbClr val="14BBA9"/>
      </a:accent3>
      <a:accent4>
        <a:srgbClr val="8BB93B"/>
      </a:accent4>
      <a:accent5>
        <a:srgbClr val="EC970C"/>
      </a:accent5>
      <a:accent6>
        <a:srgbClr val="F55822"/>
      </a:accent6>
      <a:hlink>
        <a:srgbClr val="008EE6"/>
      </a:hlink>
      <a:folHlink>
        <a:srgbClr val="808C8E"/>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c855b57-2780-444e-99b8-cc18ab072a56">
      <Terms xmlns="http://schemas.microsoft.com/office/infopath/2007/PartnerControls"/>
    </lcf76f155ced4ddcb4097134ff3c332f>
    <TaxCatchAll xmlns="52518ada-51ea-4c79-ae5f-1b12914cff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952BE46F9FC74C936587676FD799FD" ma:contentTypeVersion="6" ma:contentTypeDescription="Een nieuw document maken." ma:contentTypeScope="" ma:versionID="5eee46e091b1af1248238d0a33a8506c">
  <xsd:schema xmlns:xsd="http://www.w3.org/2001/XMLSchema" xmlns:xs="http://www.w3.org/2001/XMLSchema" xmlns:p="http://schemas.microsoft.com/office/2006/metadata/properties" xmlns:ns2="dc855b57-2780-444e-99b8-cc18ab072a56" xmlns:ns3="52518ada-51ea-4c79-ae5f-1b12914cffbf" xmlns:ns4="4a09cf9a-bd43-4373-9792-210ab0faefe2" xmlns:ns5="c7525b63-a6d0-49c5-8c72-8f7441d70fec" targetNamespace="http://schemas.microsoft.com/office/2006/metadata/properties" ma:root="true" ma:fieldsID="ef9673af07c0563f0c0d8a0106197363" ns2:_="" ns3:_="" ns4:_="" ns5:_="">
    <xsd:import namespace="dc855b57-2780-444e-99b8-cc18ab072a56"/>
    <xsd:import namespace="52518ada-51ea-4c79-ae5f-1b12914cffbf"/>
    <xsd:import namespace="4a09cf9a-bd43-4373-9792-210ab0faefe2"/>
    <xsd:import namespace="c7525b63-a6d0-49c5-8c72-8f7441d70fec"/>
    <xsd:element name="properties">
      <xsd:complexType>
        <xsd:sequence>
          <xsd:element name="documentManagement">
            <xsd:complexType>
              <xsd:all>
                <xsd:element ref="ns2:lcf76f155ced4ddcb4097134ff3c332f" minOccurs="0"/>
                <xsd:element ref="ns3:TaxCatchAll" minOccurs="0"/>
                <xsd:element ref="ns4:MediaServiceMetadata" minOccurs="0"/>
                <xsd:element ref="ns4:MediaServiceFastMetadata" minOccurs="0"/>
                <xsd:element ref="ns4:MediaServiceEventHashCode" minOccurs="0"/>
                <xsd:element ref="ns4:MediaServiceGenerationTime" minOccurs="0"/>
                <xsd:element ref="ns4:MediaServiceAutoTags" minOccurs="0"/>
                <xsd:element ref="ns4:MediaServiceOCR" minOccurs="0"/>
                <xsd:element ref="ns4:MediaServiceDateTaken" minOccurs="0"/>
                <xsd:element ref="ns4:MediaServiceLocation" minOccurs="0"/>
                <xsd:element ref="ns4:MediaServiceAutoKeyPoints" minOccurs="0"/>
                <xsd:element ref="ns4:MediaServiceKeyPoints" minOccurs="0"/>
                <xsd:element ref="ns5:SharedWithUsers" minOccurs="0"/>
                <xsd:element ref="ns5:SharedWithDetail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855b57-2780-444e-99b8-cc18ab072a56" elementFormDefault="qualified">
    <xsd:import namespace="http://schemas.microsoft.com/office/2006/documentManagement/types"/>
    <xsd:import namespace="http://schemas.microsoft.com/office/infopath/2007/PartnerControls"/>
    <xsd:element name="lcf76f155ced4ddcb4097134ff3c332f" ma:index="8" nillable="true" ma:taxonomy="true" ma:internalName="lcf76f155ced4ddcb4097134ff3c332f" ma:taxonomyFieldName="MediaServiceImageTags" ma:displayName="Afbeeldingtags" ma:readOnly="false" ma:fieldId="{5cf76f15-5ced-4ddc-b409-7134ff3c332f}" ma:taxonomyMulti="true" ma:sspId="62291f2c-bbcf-4a63-9e07-cdb497f304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2518ada-51ea-4c79-ae5f-1b12914cffb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2a3da6ef-ef9a-4870-b332-5480320139c1}" ma:internalName="TaxCatchAll" ma:showField="CatchAllData" ma:web="52518ada-51ea-4c79-ae5f-1b12914cffb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a09cf9a-bd43-4373-9792-210ab0faef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7525b63-a6d0-49c5-8c72-8f7441d70fec" elementFormDefault="qualified">
    <xsd:import namespace="http://schemas.microsoft.com/office/2006/documentManagement/types"/>
    <xsd:import namespace="http://schemas.microsoft.com/office/infopath/2007/PartnerControls"/>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05B7BF-A49A-4F86-BECF-2256D3CEB9FF}">
  <ds:schemaRefs>
    <ds:schemaRef ds:uri="http://schemas.microsoft.com/office/2006/metadata/properties"/>
    <ds:schemaRef ds:uri="http://schemas.microsoft.com/office/infopath/2007/PartnerControls"/>
    <ds:schemaRef ds:uri="dc855b57-2780-444e-99b8-cc18ab072a56"/>
    <ds:schemaRef ds:uri="52518ada-51ea-4c79-ae5f-1b12914cffbf"/>
  </ds:schemaRefs>
</ds:datastoreItem>
</file>

<file path=customXml/itemProps2.xml><?xml version="1.0" encoding="utf-8"?>
<ds:datastoreItem xmlns:ds="http://schemas.openxmlformats.org/officeDocument/2006/customXml" ds:itemID="{8556780E-8603-48E3-949A-5AD2457CC387}">
  <ds:schemaRefs>
    <ds:schemaRef ds:uri="http://schemas.microsoft.com/sharepoint/v3/contenttype/forms"/>
  </ds:schemaRefs>
</ds:datastoreItem>
</file>

<file path=customXml/itemProps3.xml><?xml version="1.0" encoding="utf-8"?>
<ds:datastoreItem xmlns:ds="http://schemas.openxmlformats.org/officeDocument/2006/customXml" ds:itemID="{13E54F4B-49F2-492E-AFEB-CA22D9F64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855b57-2780-444e-99b8-cc18ab072a56"/>
    <ds:schemaRef ds:uri="52518ada-51ea-4c79-ae5f-1b12914cffbf"/>
    <ds:schemaRef ds:uri="4a09cf9a-bd43-4373-9792-210ab0faefe2"/>
    <ds:schemaRef ds:uri="c7525b63-a6d0-49c5-8c72-8f7441d70f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2082</Words>
  <Application>Microsoft Office PowerPoint</Application>
  <PresentationFormat>Widescreen</PresentationFormat>
  <Paragraphs>94</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PunchcardVTI</vt:lpstr>
      <vt:lpstr> International Conference 19th June 2023  Workshop Jobcrafting</vt:lpstr>
      <vt:lpstr>   Welcome</vt:lpstr>
      <vt:lpstr> What is jobcrafting?    </vt:lpstr>
      <vt:lpstr>Job versus employee</vt:lpstr>
      <vt:lpstr>Timetabel of a job</vt:lpstr>
      <vt:lpstr>PowerPoint Presentation</vt:lpstr>
      <vt:lpstr>Look at your own job in tasks</vt:lpstr>
      <vt:lpstr>Step 2: Need customization?</vt:lpstr>
      <vt:lpstr>Stap 3: Jobcrafting</vt:lpstr>
      <vt:lpstr> Discussion 
</vt:lpstr>
      <vt:lpstr>More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19th June 2023</dc:title>
  <dc:creator>Tanja Camps</dc:creator>
  <cp:lastModifiedBy>Tanja.Camps</cp:lastModifiedBy>
  <cp:revision>7</cp:revision>
  <dcterms:created xsi:type="dcterms:W3CDTF">2023-06-09T09:05:00Z</dcterms:created>
  <dcterms:modified xsi:type="dcterms:W3CDTF">2023-06-26T09:59:24Z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7556F16279734ABA9D883DE0566FFBEB</vt:lpwstr>
  </property>
  <property fmtid="{D5CDD505-2E9C-101B-9397-08002B2CF9AE}" pid="3" name="KSOProductBuildVer">
    <vt:lpwstr>1033-11.2.0.11537</vt:lpwstr>
  </property>
  <property fmtid="{D5CDD505-2E9C-101B-9397-08002B2CF9AE}" pid="4" name="ContentTypeId">
    <vt:lpwstr>0x010100FE952BE46F9FC74C936587676FD799FD</vt:lpwstr>
  </property>
</Properties>
</file>